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notesMasterIdLst>
    <p:notesMasterId r:id="rId2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02-1.png"/><Relationship Id="rId2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KILLY_MASTER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137160"/>
          </a:xfrm>
          <a:prstGeom prst="rect">
            <a:avLst/>
          </a:prstGeom>
          <a:solidFill>
            <a:srgbClr val="EA5321"/>
          </a:solidFill>
          <a:ln/>
        </p:spPr>
      </p:sp>
      <p:pic>
        <p:nvPicPr>
          <p:cNvPr id="3" name="Image 0" descr="C:\Users\shane\skillyAI\public\skilly-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5760" y="6355080"/>
            <a:ext cx="868680" cy="3657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280160" y="6446520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99999"/>
                </a:solidFill>
              </a:rPr>
              <a:t>skilly.ie  ·  Practice to Perform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7680960" y="6446520"/>
            <a:ext cx="4023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99999"/>
                </a:solidFill>
              </a:rPr>
              <a:t>Confidential · for Irish secondary schools</a:t>
            </a:r>
            <a:endParaRPr lang="en-US" sz="9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1002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null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\Users\shane\skillyAI\public\skilly-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365760"/>
            <a:ext cx="2286000" cy="96012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7863840" y="457200"/>
            <a:ext cx="3931920" cy="5760720"/>
          </a:xfrm>
          <a:prstGeom prst="roundRect">
            <a:avLst>
              <a:gd name="adj" fmla="val 6977"/>
            </a:avLst>
          </a:prstGeom>
          <a:solidFill>
            <a:srgbClr val="FCE5DE"/>
          </a:solidFill>
          <a:ln w="12700">
            <a:solidFill>
              <a:srgbClr val="EA5321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8138160" y="731520"/>
            <a:ext cx="1463040" cy="1463040"/>
          </a:xfrm>
          <a:prstGeom prst="ellipse">
            <a:avLst/>
          </a:prstGeom>
          <a:solidFill>
            <a:srgbClr val="F8C3B1"/>
          </a:solidFill>
          <a:ln w="12700">
            <a:solidFill>
              <a:srgbClr val="F8C3B1"/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10332720" y="4754880"/>
            <a:ext cx="1280160" cy="1280160"/>
          </a:xfrm>
          <a:prstGeom prst="ellipse">
            <a:avLst/>
          </a:prstGeom>
          <a:solidFill>
            <a:srgbClr val="F9CBBC"/>
          </a:solidFill>
          <a:ln w="12700">
            <a:solidFill>
              <a:srgbClr val="F9CBBC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7955280" y="1371600"/>
            <a:ext cx="3657600" cy="4114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0" dirty="0">
                <a:solidFill>
                  <a:srgbClr val="000000"/>
                </a:solidFill>
              </a:rPr>
              <a:t>🌱</a:t>
            </a:r>
            <a:endParaRPr lang="en-US" sz="22000" dirty="0"/>
          </a:p>
        </p:txBody>
      </p:sp>
      <p:sp>
        <p:nvSpPr>
          <p:cNvPr id="7" name="Text 4"/>
          <p:cNvSpPr/>
          <p:nvPr/>
        </p:nvSpPr>
        <p:spPr>
          <a:xfrm>
            <a:off x="548640" y="2103120"/>
            <a:ext cx="7132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EA5321"/>
                </a:solidFill>
              </a:rPr>
              <a:t>THE SPHE &amp; WELLBEING PLATFORM FOR IRISH SCHOOLS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548640" y="2697480"/>
            <a:ext cx="713232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2C2C2A"/>
                </a:solidFill>
              </a:rPr>
              <a:t>SPHE has never mattered more —</a:t>
            </a:r>
            <a:endParaRPr lang="en-US" sz="28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2C2C2A"/>
                </a:solidFill>
              </a:rPr>
              <a:t>and textbooks have never mattered less.</a:t>
            </a:r>
            <a:endParaRPr lang="en-US" sz="2800" dirty="0"/>
          </a:p>
        </p:txBody>
      </p:sp>
      <p:sp>
        <p:nvSpPr>
          <p:cNvPr id="9" name="Text 6"/>
          <p:cNvSpPr/>
          <p:nvPr/>
        </p:nvSpPr>
        <p:spPr>
          <a:xfrm>
            <a:off x="548640" y="4709160"/>
            <a:ext cx="71323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300" i="1" dirty="0">
                <a:solidFill>
                  <a:srgbClr val="555656"/>
                </a:solidFill>
              </a:rPr>
              <a:t>Skilly is where Irish schools deliver, engage and monitor wellbeing in one interactive space students actually use.</a:t>
            </a:r>
            <a:endParaRPr lang="en-US" sz="13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E24B4A"/>
                </a:solidFill>
              </a:rPr>
              <a:t>🛡️  9  ·  Safeguarding — aligned with Children First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555656"/>
                </a:solidFill>
              </a:rPr>
              <a:t>A structured pathway from student voice to the right adult, fast.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1645920"/>
            <a:ext cx="2651760" cy="1828800"/>
          </a:xfrm>
          <a:prstGeom prst="roundRect">
            <a:avLst>
              <a:gd name="adj" fmla="val 10000"/>
            </a:avLst>
          </a:prstGeom>
          <a:solidFill>
            <a:srgbClr val="FCEBEB"/>
          </a:solidFill>
          <a:ln w="25400">
            <a:solidFill>
              <a:srgbClr val="E24B4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783080"/>
            <a:ext cx="2651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✍️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791F1F"/>
                </a:solidFill>
              </a:rPr>
              <a:t>Student reflects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31520" y="292608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2C2C2A"/>
                </a:solidFill>
              </a:rPr>
              <a:t>In Skilly Diary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3200400" y="2011680"/>
            <a:ext cx="182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E24B4A"/>
                </a:solidFill>
              </a:rPr>
              <a:t>→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3383280" y="1645920"/>
            <a:ext cx="2651760" cy="1828800"/>
          </a:xfrm>
          <a:prstGeom prst="roundRect">
            <a:avLst>
              <a:gd name="adj" fmla="val 10000"/>
            </a:avLst>
          </a:prstGeom>
          <a:solidFill>
            <a:srgbClr val="FCEBEB"/>
          </a:solidFill>
          <a:ln w="25400">
            <a:solidFill>
              <a:srgbClr val="E24B4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383280" y="1783080"/>
            <a:ext cx="2651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🔍</a:t>
            </a:r>
            <a:endParaRPr lang="en-US" sz="4400" dirty="0"/>
          </a:p>
        </p:txBody>
      </p:sp>
      <p:sp>
        <p:nvSpPr>
          <p:cNvPr id="11" name="Text 9"/>
          <p:cNvSpPr/>
          <p:nvPr/>
        </p:nvSpPr>
        <p:spPr>
          <a:xfrm>
            <a:off x="3520440" y="256032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791F1F"/>
                </a:solidFill>
              </a:rPr>
              <a:t>Signal spotted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566160" y="292608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2C2C2A"/>
                </a:solidFill>
              </a:rPr>
              <a:t>Bullying · self-harm · abuse · low mood · peer pressure · wellbeing concern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6035040" y="2011680"/>
            <a:ext cx="182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E24B4A"/>
                </a:solidFill>
              </a:rPr>
              <a:t>→</a:t>
            </a:r>
            <a:endParaRPr lang="en-US" sz="2000" dirty="0"/>
          </a:p>
        </p:txBody>
      </p:sp>
      <p:sp>
        <p:nvSpPr>
          <p:cNvPr id="14" name="Shape 12"/>
          <p:cNvSpPr/>
          <p:nvPr/>
        </p:nvSpPr>
        <p:spPr>
          <a:xfrm>
            <a:off x="6217920" y="1645920"/>
            <a:ext cx="2651760" cy="1828800"/>
          </a:xfrm>
          <a:prstGeom prst="roundRect">
            <a:avLst>
              <a:gd name="adj" fmla="val 10000"/>
            </a:avLst>
          </a:prstGeom>
          <a:solidFill>
            <a:srgbClr val="FCEBEB"/>
          </a:solidFill>
          <a:ln w="25400">
            <a:solidFill>
              <a:srgbClr val="E24B4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217920" y="1783080"/>
            <a:ext cx="2651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🚩</a:t>
            </a:r>
            <a:endParaRPr lang="en-US" sz="4400" dirty="0"/>
          </a:p>
        </p:txBody>
      </p:sp>
      <p:sp>
        <p:nvSpPr>
          <p:cNvPr id="16" name="Text 14"/>
          <p:cNvSpPr/>
          <p:nvPr/>
        </p:nvSpPr>
        <p:spPr>
          <a:xfrm>
            <a:off x="6355080" y="256032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791F1F"/>
                </a:solidFill>
              </a:rPr>
              <a:t>Alert raised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6400800" y="292608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2C2C2A"/>
                </a:solidFill>
              </a:rPr>
              <a:t>High severity → instant email to coordinator + admin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869680" y="2011680"/>
            <a:ext cx="182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E24B4A"/>
                </a:solidFill>
              </a:rPr>
              <a:t>→</a:t>
            </a:r>
            <a:endParaRPr lang="en-US" sz="2000" dirty="0"/>
          </a:p>
        </p:txBody>
      </p:sp>
      <p:sp>
        <p:nvSpPr>
          <p:cNvPr id="19" name="Shape 17"/>
          <p:cNvSpPr/>
          <p:nvPr/>
        </p:nvSpPr>
        <p:spPr>
          <a:xfrm>
            <a:off x="9052560" y="1645920"/>
            <a:ext cx="2651760" cy="1828800"/>
          </a:xfrm>
          <a:prstGeom prst="roundRect">
            <a:avLst>
              <a:gd name="adj" fmla="val 10000"/>
            </a:avLst>
          </a:prstGeom>
          <a:solidFill>
            <a:srgbClr val="FCEBEB"/>
          </a:solidFill>
          <a:ln w="25400">
            <a:solidFill>
              <a:srgbClr val="E24B4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9052560" y="1783080"/>
            <a:ext cx="2651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📞</a:t>
            </a:r>
            <a:endParaRPr lang="en-US" sz="4400" dirty="0"/>
          </a:p>
        </p:txBody>
      </p:sp>
      <p:sp>
        <p:nvSpPr>
          <p:cNvPr id="21" name="Text 19"/>
          <p:cNvSpPr/>
          <p:nvPr/>
        </p:nvSpPr>
        <p:spPr>
          <a:xfrm>
            <a:off x="9189720" y="256032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791F1F"/>
                </a:solidFill>
              </a:rPr>
              <a:t>DLP actions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9235440" y="292608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2C2C2A"/>
                </a:solidFill>
              </a:rPr>
              <a:t>Tracked in audit log · action plan · Tusla referral if needed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548640" y="3840480"/>
            <a:ext cx="5394960" cy="22860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E24B4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22960" y="3977640"/>
            <a:ext cx="4937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E24B4A"/>
                </a:solidFill>
              </a:rPr>
              <a:t>IN-SCHOOL FIRST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822960" y="4343400"/>
            <a:ext cx="493776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When a student logs low mood, Skilly surfaces the SCHOOL support pathway FIRST: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· Class teacher / tutor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· Year Head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· Guidance counsellor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· Designated Liaison Person (DLP)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6126480" y="3840480"/>
            <a:ext cx="5394960" cy="22860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E24B4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400800" y="3977640"/>
            <a:ext cx="4937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E24B4A"/>
                </a:solidFill>
              </a:rPr>
              <a:t>OUT-OF-HOURS BACKUP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6400800" y="4343400"/>
            <a:ext cx="493776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External services visible when school is closed or too hard: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· 📞 Childline  —  1800 66 66 66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· 💬 Text 50808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· 📞 Samaritans  —  116 123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· 🚨 Emergency  —  112 / 999</a:t>
            </a:r>
            <a:endParaRPr lang="en-US" sz="11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0CAB91"/>
                </a:solidFill>
              </a:rPr>
              <a:t>📋  10  ·  Coordinator — whole-school SPHE in 4 steps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555656"/>
                </a:solidFill>
              </a:rPr>
              <a:t>The SPHE Coordinator's weekly workflow, digitised and connected.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1691640"/>
            <a:ext cx="10972800" cy="914400"/>
          </a:xfrm>
          <a:prstGeom prst="roundRect">
            <a:avLst>
              <a:gd name="adj" fmla="val 15000"/>
            </a:avLst>
          </a:prstGeom>
          <a:solidFill>
            <a:srgbClr val="FFFFFF"/>
          </a:solidFill>
          <a:ln w="12700">
            <a:solidFill>
              <a:srgbClr val="0CAB91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22960" y="1783080"/>
            <a:ext cx="731520" cy="731520"/>
          </a:xfrm>
          <a:prstGeom prst="ellipse">
            <a:avLst/>
          </a:prstGeom>
          <a:solidFill>
            <a:srgbClr val="0CAB91"/>
          </a:solidFill>
          <a:ln w="12700">
            <a:solidFill>
              <a:srgbClr val="0CAB9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178308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1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1828800" y="1764792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76E5C"/>
                </a:solidFill>
              </a:rPr>
              <a:t>Build the Scheme of Work   ·   3 minutes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828800" y="2130552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555656"/>
                </a:solidFill>
              </a:rPr>
              <a:t>Click 'Recommended for 2nd Year (30 weeks)' — a scaffolded plan loads instantly. Tweak, save, send to teachers.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548640" y="2697480"/>
            <a:ext cx="10972800" cy="914400"/>
          </a:xfrm>
          <a:prstGeom prst="roundRect">
            <a:avLst>
              <a:gd name="adj" fmla="val 15000"/>
            </a:avLst>
          </a:prstGeom>
          <a:solidFill>
            <a:srgbClr val="FFFFFF"/>
          </a:solidFill>
          <a:ln w="12700">
            <a:solidFill>
              <a:srgbClr val="0CAB91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822960" y="2788920"/>
            <a:ext cx="731520" cy="731520"/>
          </a:xfrm>
          <a:prstGeom prst="ellipse">
            <a:avLst/>
          </a:prstGeom>
          <a:solidFill>
            <a:srgbClr val="0CAB91"/>
          </a:solidFill>
          <a:ln w="12700">
            <a:solidFill>
              <a:srgbClr val="0CAB9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22960" y="278892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2</a:t>
            </a:r>
            <a:endParaRPr lang="en-US" sz="2400" dirty="0"/>
          </a:p>
        </p:txBody>
      </p:sp>
      <p:sp>
        <p:nvSpPr>
          <p:cNvPr id="12" name="Text 10"/>
          <p:cNvSpPr/>
          <p:nvPr/>
        </p:nvSpPr>
        <p:spPr>
          <a:xfrm>
            <a:off x="1828800" y="2770632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76E5C"/>
                </a:solidFill>
              </a:rPr>
              <a:t>Assign Teachers &amp; Tutors   ·   5 minutes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1828800" y="3136392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555656"/>
                </a:solidFill>
              </a:rPr>
              <a:t>One screen shows every class with its teacher (SPHE delivery) and tutor (pastoral). Add a new teacher inline — no admin needed.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548640" y="3703320"/>
            <a:ext cx="10972800" cy="914400"/>
          </a:xfrm>
          <a:prstGeom prst="roundRect">
            <a:avLst>
              <a:gd name="adj" fmla="val 15000"/>
            </a:avLst>
          </a:prstGeom>
          <a:solidFill>
            <a:srgbClr val="FFFFFF"/>
          </a:solidFill>
          <a:ln w="12700">
            <a:solidFill>
              <a:srgbClr val="0CAB91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22960" y="3794760"/>
            <a:ext cx="731520" cy="731520"/>
          </a:xfrm>
          <a:prstGeom prst="ellipse">
            <a:avLst/>
          </a:prstGeom>
          <a:solidFill>
            <a:srgbClr val="0CAB91"/>
          </a:solidFill>
          <a:ln w="12700">
            <a:solidFill>
              <a:srgbClr val="0CAB91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22960" y="379476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3</a:t>
            </a:r>
            <a:endParaRPr lang="en-US" sz="2400" dirty="0"/>
          </a:p>
        </p:txBody>
      </p:sp>
      <p:sp>
        <p:nvSpPr>
          <p:cNvPr id="17" name="Text 15"/>
          <p:cNvSpPr/>
          <p:nvPr/>
        </p:nvSpPr>
        <p:spPr>
          <a:xfrm>
            <a:off x="1828800" y="3776472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76E5C"/>
                </a:solidFill>
              </a:rPr>
              <a:t>Set the weekly Theme   ·   60 seconds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1828800" y="4142232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555656"/>
                </a:solidFill>
              </a:rPr>
              <a:t>Coordinator owns the whole-school Theme of the Week. Students see it on next login — reinforces school-wide messaging.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548640" y="4709160"/>
            <a:ext cx="10972800" cy="914400"/>
          </a:xfrm>
          <a:prstGeom prst="roundRect">
            <a:avLst>
              <a:gd name="adj" fmla="val 15000"/>
            </a:avLst>
          </a:prstGeom>
          <a:solidFill>
            <a:srgbClr val="FFFFFF"/>
          </a:solidFill>
          <a:ln w="12700">
            <a:solidFill>
              <a:srgbClr val="0CAB91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822960" y="4800600"/>
            <a:ext cx="731520" cy="731520"/>
          </a:xfrm>
          <a:prstGeom prst="ellipse">
            <a:avLst/>
          </a:prstGeom>
          <a:solidFill>
            <a:srgbClr val="0CAB91"/>
          </a:solidFill>
          <a:ln w="12700">
            <a:solidFill>
              <a:srgbClr val="0CAB91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822960" y="480060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4</a:t>
            </a:r>
            <a:endParaRPr lang="en-US" sz="2400" dirty="0"/>
          </a:p>
        </p:txBody>
      </p:sp>
      <p:sp>
        <p:nvSpPr>
          <p:cNvPr id="22" name="Text 20"/>
          <p:cNvSpPr/>
          <p:nvPr/>
        </p:nvSpPr>
        <p:spPr>
          <a:xfrm>
            <a:off x="1828800" y="4782312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76E5C"/>
                </a:solidFill>
              </a:rPr>
              <a:t>Monitor wellbeing &amp; alerts   ·   ongoing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1828800" y="5148072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555656"/>
                </a:solidFill>
              </a:rPr>
              <a:t>Real-time dashboards: 6 WBI indicators · 400-hour tracker · open alerts · lesson-override log · SSE evidence.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548640" y="5806440"/>
            <a:ext cx="10972800" cy="502920"/>
          </a:xfrm>
          <a:prstGeom prst="roundRect">
            <a:avLst>
              <a:gd name="adj" fmla="val 18182"/>
            </a:avLst>
          </a:prstGeom>
          <a:solidFill>
            <a:srgbClr val="DBF2EF"/>
          </a:solidFill>
          <a:ln w="12700">
            <a:solidFill>
              <a:srgbClr val="0CAB91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731520" y="5806440"/>
            <a:ext cx="10698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76E5C"/>
                </a:solidFill>
              </a:rPr>
              <a:t>⏱  Schools tell us the SPHE Coordinator saves 15–20 hours per term — less planning, less chasing teachers, zero spreadsheet work for WSE/SSE.</a:t>
            </a:r>
            <a:endParaRPr lang="en-US" sz="12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F0BF50"/>
                </a:solidFill>
              </a:rPr>
              <a:t>📊  11  ·  Reporting — ready for the inspector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555656"/>
                </a:solidFill>
              </a:rPr>
              <a:t>Every DES and NCCA reporting requirement, populated automatically.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1691640"/>
            <a:ext cx="5486400" cy="2103120"/>
          </a:xfrm>
          <a:prstGeom prst="roundRect">
            <a:avLst>
              <a:gd name="adj" fmla="val 6522"/>
            </a:avLst>
          </a:prstGeom>
          <a:solidFill>
            <a:srgbClr val="FDF3D9"/>
          </a:solidFill>
          <a:ln w="25400">
            <a:solidFill>
              <a:srgbClr val="F0BF5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196596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200" dirty="0">
                <a:solidFill>
                  <a:srgbClr val="000000"/>
                </a:solidFill>
              </a:rPr>
              <a:t>⏰</a:t>
            </a:r>
            <a:endParaRPr lang="en-US" sz="5200" dirty="0"/>
          </a:p>
        </p:txBody>
      </p:sp>
      <p:sp>
        <p:nvSpPr>
          <p:cNvPr id="6" name="Text 4"/>
          <p:cNvSpPr/>
          <p:nvPr/>
        </p:nvSpPr>
        <p:spPr>
          <a:xfrm>
            <a:off x="2011680" y="1965960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A5E0D"/>
                </a:solidFill>
              </a:rPr>
              <a:t>400-hour Wellbeing Tracker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2011680" y="2468880"/>
            <a:ext cx="384048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DES Junior Cycle wellbeing target, with 12+ categories — SPHE, PE, CSPE, Guidance, Retreats, Mindfulness, An Cineáltas, and more.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6217920" y="1691640"/>
            <a:ext cx="5486400" cy="2103120"/>
          </a:xfrm>
          <a:prstGeom prst="roundRect">
            <a:avLst>
              <a:gd name="adj" fmla="val 6522"/>
            </a:avLst>
          </a:prstGeom>
          <a:solidFill>
            <a:srgbClr val="FDF3D9"/>
          </a:solidFill>
          <a:ln w="25400">
            <a:solidFill>
              <a:srgbClr val="F0BF5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0" y="196596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200" dirty="0">
                <a:solidFill>
                  <a:srgbClr val="000000"/>
                </a:solidFill>
              </a:rPr>
              <a:t>🏫</a:t>
            </a:r>
            <a:endParaRPr lang="en-US" sz="5200" dirty="0"/>
          </a:p>
        </p:txBody>
      </p:sp>
      <p:sp>
        <p:nvSpPr>
          <p:cNvPr id="10" name="Text 8"/>
          <p:cNvSpPr/>
          <p:nvPr/>
        </p:nvSpPr>
        <p:spPr>
          <a:xfrm>
            <a:off x="7680960" y="1965960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A5E0D"/>
                </a:solidFill>
              </a:rPr>
              <a:t>Whole-School Framework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7680960" y="2468880"/>
            <a:ext cx="384048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SSE Workspace · Four Voices surveys · Continuum of Support · Board Report — auto-populated from live data.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48640" y="4023360"/>
            <a:ext cx="5486400" cy="2103120"/>
          </a:xfrm>
          <a:prstGeom prst="roundRect">
            <a:avLst>
              <a:gd name="adj" fmla="val 6522"/>
            </a:avLst>
          </a:prstGeom>
          <a:solidFill>
            <a:srgbClr val="FDF3D9"/>
          </a:solidFill>
          <a:ln w="25400">
            <a:solidFill>
              <a:srgbClr val="F0BF5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31520" y="429768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200" dirty="0">
                <a:solidFill>
                  <a:srgbClr val="000000"/>
                </a:solidFill>
              </a:rPr>
              <a:t>📝</a:t>
            </a:r>
            <a:endParaRPr lang="en-US" sz="5200" dirty="0"/>
          </a:p>
        </p:txBody>
      </p:sp>
      <p:sp>
        <p:nvSpPr>
          <p:cNvPr id="14" name="Text 12"/>
          <p:cNvSpPr/>
          <p:nvPr/>
        </p:nvSpPr>
        <p:spPr>
          <a:xfrm>
            <a:off x="2011680" y="4297680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A5E0D"/>
                </a:solidFill>
              </a:rPr>
              <a:t>Skilly School Summary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2011680" y="4800600"/>
            <a:ext cx="384048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One-click narrative: strengths, concerns, priority actions, emerging themes — ready for Board of Management meeting.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6217920" y="4023360"/>
            <a:ext cx="5486400" cy="2103120"/>
          </a:xfrm>
          <a:prstGeom prst="roundRect">
            <a:avLst>
              <a:gd name="adj" fmla="val 6522"/>
            </a:avLst>
          </a:prstGeom>
          <a:solidFill>
            <a:srgbClr val="FDF3D9"/>
          </a:solidFill>
          <a:ln w="25400">
            <a:solidFill>
              <a:srgbClr val="F0BF5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400800" y="429768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200" dirty="0">
                <a:solidFill>
                  <a:srgbClr val="000000"/>
                </a:solidFill>
              </a:rPr>
              <a:t>📄</a:t>
            </a:r>
            <a:endParaRPr lang="en-US" sz="5200" dirty="0"/>
          </a:p>
        </p:txBody>
      </p:sp>
      <p:sp>
        <p:nvSpPr>
          <p:cNvPr id="18" name="Text 16"/>
          <p:cNvSpPr/>
          <p:nvPr/>
        </p:nvSpPr>
        <p:spPr>
          <a:xfrm>
            <a:off x="7680960" y="4297680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A5E0D"/>
                </a:solidFill>
              </a:rPr>
              <a:t>Per-student evidence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7680960" y="4800600"/>
            <a:ext cx="384048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Skilly Diary reflections + teacher overrides + wellbeing ratings = complete evidence trail per child.</a:t>
            </a:r>
            <a:endParaRPr lang="en-US" sz="11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2C2C2A"/>
                </a:solidFill>
              </a:rPr>
              <a:t>🧭  12  ·  Skilly and your SSE cycle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55656"/>
                </a:solidFill>
              </a:rPr>
              <a:t>Every piece of data Skilly captures doubles as evidence for SSE, the Wellbeing Framework self-review, and LAOS inspections.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486400" cy="4663440"/>
          </a:xfrm>
          <a:prstGeom prst="roundRect">
            <a:avLst>
              <a:gd name="adj" fmla="val 3529"/>
            </a:avLst>
          </a:prstGeom>
          <a:solidFill>
            <a:srgbClr val="F1F1F9"/>
          </a:solidFill>
          <a:ln w="25400">
            <a:solidFill>
              <a:srgbClr val="534AB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77240" y="1737360"/>
            <a:ext cx="5029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26215C"/>
                </a:solidFill>
              </a:rPr>
              <a:t>🏫  WELLBEING FRAMEWORK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77240" y="2057400"/>
            <a:ext cx="5029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555656"/>
                </a:solidFill>
              </a:rPr>
              <a:t>14 Statements of Effective Practice across 4 areas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777240" y="2514600"/>
            <a:ext cx="5029200" cy="548640"/>
          </a:xfrm>
          <a:prstGeom prst="roundRect">
            <a:avLst>
              <a:gd name="adj" fmla="val 13333"/>
            </a:avLst>
          </a:prstGeom>
          <a:solidFill>
            <a:srgbClr val="FFFFFF"/>
          </a:solidFill>
          <a:ln w="12700">
            <a:solidFill>
              <a:srgbClr val="534AB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14400" y="2514600"/>
            <a:ext cx="3474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6215C"/>
                </a:solidFill>
              </a:rPr>
              <a:t>Culture &amp; Environment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389120" y="2514600"/>
            <a:ext cx="1371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555656"/>
                </a:solidFill>
              </a:rPr>
              <a:t>3 statements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777240" y="3154680"/>
            <a:ext cx="5029200" cy="548640"/>
          </a:xfrm>
          <a:prstGeom prst="roundRect">
            <a:avLst>
              <a:gd name="adj" fmla="val 13333"/>
            </a:avLst>
          </a:prstGeom>
          <a:solidFill>
            <a:srgbClr val="FFFFFF"/>
          </a:solidFill>
          <a:ln w="12700">
            <a:solidFill>
              <a:srgbClr val="534AB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914400" y="3154680"/>
            <a:ext cx="3474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6215C"/>
                </a:solidFill>
              </a:rPr>
              <a:t>Curriculum — Teaching &amp; Learning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389120" y="3154680"/>
            <a:ext cx="1371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555656"/>
                </a:solidFill>
              </a:rPr>
              <a:t>3 statements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777240" y="3794760"/>
            <a:ext cx="5029200" cy="548640"/>
          </a:xfrm>
          <a:prstGeom prst="roundRect">
            <a:avLst>
              <a:gd name="adj" fmla="val 13333"/>
            </a:avLst>
          </a:prstGeom>
          <a:solidFill>
            <a:srgbClr val="FFFFFF"/>
          </a:solidFill>
          <a:ln w="12700">
            <a:solidFill>
              <a:srgbClr val="534AB7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14400" y="3794760"/>
            <a:ext cx="3474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6215C"/>
                </a:solidFill>
              </a:rPr>
              <a:t>Policy &amp; Planning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389120" y="3794760"/>
            <a:ext cx="1371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555656"/>
                </a:solidFill>
              </a:rPr>
              <a:t>4 statements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777240" y="4434840"/>
            <a:ext cx="5029200" cy="548640"/>
          </a:xfrm>
          <a:prstGeom prst="roundRect">
            <a:avLst>
              <a:gd name="adj" fmla="val 13333"/>
            </a:avLst>
          </a:prstGeom>
          <a:solidFill>
            <a:srgbClr val="FFFFFF"/>
          </a:solidFill>
          <a:ln w="12700">
            <a:solidFill>
              <a:srgbClr val="534AB7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914400" y="4434840"/>
            <a:ext cx="3474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6215C"/>
                </a:solidFill>
              </a:rPr>
              <a:t>Relationships &amp; Partnerships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389120" y="4434840"/>
            <a:ext cx="1371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555656"/>
                </a:solidFill>
              </a:rPr>
              <a:t>4 statements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777240" y="5257800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555656"/>
                </a:solidFill>
              </a:rPr>
              <a:t>Rated Developing → Embedding → Effective → Highly Effective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777240" y="5577840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26215C"/>
                </a:solidFill>
              </a:rPr>
              <a:t>Ties into LAOS 2022 · Children First · 400-hour Wellbeing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6126480" y="1600200"/>
            <a:ext cx="5486400" cy="4663440"/>
          </a:xfrm>
          <a:prstGeom prst="roundRect">
            <a:avLst>
              <a:gd name="adj" fmla="val 3529"/>
            </a:avLst>
          </a:prstGeom>
          <a:solidFill>
            <a:srgbClr val="ECF8F6"/>
          </a:solidFill>
          <a:ln w="25400">
            <a:solidFill>
              <a:srgbClr val="0CAB91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355080" y="1737360"/>
            <a:ext cx="5029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076E5C"/>
                </a:solidFill>
              </a:rPr>
              <a:t>✓  WHAT SKILLY DELIVERS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6355080" y="2057400"/>
            <a:ext cx="5029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555656"/>
                </a:solidFill>
              </a:rPr>
              <a:t>Live evidence, auto-populated — no spreadsheets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6355080" y="2514600"/>
            <a:ext cx="50292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C2C2A"/>
                </a:solidFill>
              </a:rPr>
              <a:t>📊  400-hour Wellbeing tracker with 12+ categories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6355080" y="3063240"/>
            <a:ext cx="50292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C2C2A"/>
                </a:solidFill>
              </a:rPr>
              <a:t>💬  Student voice — Pulse + Check-in + reflections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6355080" y="3611880"/>
            <a:ext cx="50292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C2C2A"/>
                </a:solidFill>
              </a:rPr>
              <a:t>🛡️  Safeguarding pathway logged per Children First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6355080" y="4160520"/>
            <a:ext cx="50292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C2C2A"/>
                </a:solidFill>
              </a:rPr>
              <a:t>📋  CBA + 18 SC Key Assignments — NCCA-verbatim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6355080" y="4709160"/>
            <a:ext cx="50292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C2C2A"/>
                </a:solidFill>
              </a:rPr>
              <a:t>🎓  Differentiation log (Learning Profiles)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6355080" y="5257800"/>
            <a:ext cx="50292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C2C2A"/>
                </a:solidFill>
              </a:rPr>
              <a:t>📤  One-click Evidence Pack · BoM report · SSE Workspace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6355080" y="5715000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76E5C"/>
                </a:solidFill>
              </a:rPr>
              <a:t>20+ hours saved per coordinator, per SSE cycle.</a:t>
            </a:r>
            <a:endParaRPr lang="en-US" sz="10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534AB7"/>
                </a:solidFill>
              </a:rPr>
              <a:t>🇮🇪  13  ·  Built for every Irish school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555656"/>
                </a:solidFill>
              </a:rPr>
              <a:t>DEIS-ready · Gaeilge-first · Irish support network integrated.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1645920"/>
            <a:ext cx="5486400" cy="4572000"/>
          </a:xfrm>
          <a:prstGeom prst="roundRect">
            <a:avLst>
              <a:gd name="adj" fmla="val 4000"/>
            </a:avLst>
          </a:prstGeom>
          <a:solidFill>
            <a:srgbClr val="E7F7F4"/>
          </a:solidFill>
          <a:ln w="25400">
            <a:solidFill>
              <a:srgbClr val="0CAB9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22960" y="182880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100" kern="0" dirty="0">
                <a:solidFill>
                  <a:srgbClr val="076E5C"/>
                </a:solidFill>
              </a:rPr>
              <a:t>🎓  DEIS SCHOOLS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822960" y="2468880"/>
            <a:ext cx="493776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2C2C2A"/>
                </a:solidFill>
              </a:rPr>
              <a:t>✓  Fundable through DEIS grants, the School Completion Programme and the Book Rental Scheme.</a:t>
            </a:r>
            <a:endParaRPr lang="en-US" sz="1150" dirty="0"/>
          </a:p>
        </p:txBody>
      </p:sp>
      <p:sp>
        <p:nvSpPr>
          <p:cNvPr id="7" name="Text 5"/>
          <p:cNvSpPr/>
          <p:nvPr/>
        </p:nvSpPr>
        <p:spPr>
          <a:xfrm>
            <a:off x="822960" y="3246120"/>
            <a:ext cx="493776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2C2C2A"/>
                </a:solidFill>
              </a:rPr>
              <a:t>✓  Works in shared computer rooms — no 1:1 device requirement.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822960" y="4023360"/>
            <a:ext cx="493776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2C2C2A"/>
                </a:solidFill>
              </a:rPr>
              <a:t>✓  Structured SPHE delivery + safeguarding evidence supports your DEIS Action Plan.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822960" y="4800600"/>
            <a:ext cx="493776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2C2C2A"/>
                </a:solidFill>
              </a:rPr>
              <a:t>✓  Wellbeing data ready-made for WSE inspections and SSE reviews.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6126480" y="1645920"/>
            <a:ext cx="5486400" cy="4572000"/>
          </a:xfrm>
          <a:prstGeom prst="roundRect">
            <a:avLst>
              <a:gd name="adj" fmla="val 4000"/>
            </a:avLst>
          </a:prstGeom>
          <a:solidFill>
            <a:srgbClr val="EEEDF8"/>
          </a:solidFill>
          <a:ln w="25400">
            <a:solidFill>
              <a:srgbClr val="534AB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00800" y="182880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100" kern="0" dirty="0">
                <a:solidFill>
                  <a:srgbClr val="26215C"/>
                </a:solidFill>
              </a:rPr>
              <a:t>🗣️  GAEILGE &amp; IRISH SUPPORT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6400800" y="2468880"/>
            <a:ext cx="493776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2C2C2A"/>
                </a:solidFill>
              </a:rPr>
              <a:t>✓  Entire interface switches to Gaeilge — sidebar, buttons, labels — tenant-wide toggle.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6400800" y="3246120"/>
            <a:ext cx="493776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2C2C2A"/>
                </a:solidFill>
              </a:rPr>
              <a:t>✓  Curriculum content links to RTÉ News as Gaeilge, TG4, BAI-approved Irish videos.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6400800" y="4023360"/>
            <a:ext cx="493776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2C2C2A"/>
                </a:solidFill>
              </a:rPr>
              <a:t>✓  Irish crisis services integrated — Childline, Jigsaw, Pieta, SpunOut, An Garda Síochána.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6400800" y="4800600"/>
            <a:ext cx="493776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2C2C2A"/>
                </a:solidFill>
              </a:rPr>
              <a:t>✓  Aligned to NCCA SPHE 2023 spec (Junior) + Senior Cycle SPHE 2024 spec.</a:t>
            </a:r>
            <a:endParaRPr lang="en-US" sz="11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0CAB91"/>
                </a:solidFill>
              </a:rPr>
              <a:t>🌱  14  ·  Inclusive by design — L1 &amp; L2 Learning Programmes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555656"/>
                </a:solidFill>
              </a:rPr>
              <a:t>NCCA-aligned resources for special schools and SEN classes in mainstream settings.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1645920"/>
            <a:ext cx="5486400" cy="4572000"/>
          </a:xfrm>
          <a:prstGeom prst="roundRect">
            <a:avLst>
              <a:gd name="adj" fmla="val 4000"/>
            </a:avLst>
          </a:prstGeom>
          <a:solidFill>
            <a:srgbClr val="E7F7F4"/>
          </a:solidFill>
          <a:ln w="38100">
            <a:solidFill>
              <a:srgbClr val="0CAB9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22960" y="1783080"/>
            <a:ext cx="4937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076E5C"/>
                </a:solidFill>
              </a:rPr>
              <a:t>🌱  L2LP — LEVEL 2 LEARNING PROGRAMME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22960" y="219456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76E5C"/>
                </a:solidFill>
              </a:rPr>
              <a:t>42 lessons · Pilot · NCCA-aligned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822960" y="2697480"/>
            <a:ext cx="4937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55656"/>
                </a:solidFill>
              </a:rPr>
              <a:t>For students with mild/moderate general learning disabilities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822960" y="3246120"/>
            <a:ext cx="493776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✓  All 5 Priority Learning Units: PCW · CLN · BPC · TA · PFW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822960" y="3813048"/>
            <a:ext cx="493776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✓  Reading age 7–9 · sentence-starter boxes · visual-first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822960" y="4379976"/>
            <a:ext cx="493776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✓  Every lesson exports as .pptx, .docx and .pdf — Skilly-branded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822960" y="4946904"/>
            <a:ext cx="493776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✓  Safeguarding-aware teacher tips built into every plan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822960" y="5513832"/>
            <a:ext cx="493776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✓  Admin toggles on per tenant — mainstream schools unaffected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126480" y="1645920"/>
            <a:ext cx="5486400" cy="4572000"/>
          </a:xfrm>
          <a:prstGeom prst="roundRect">
            <a:avLst>
              <a:gd name="adj" fmla="val 4000"/>
            </a:avLst>
          </a:prstGeom>
          <a:solidFill>
            <a:srgbClr val="EEEDF8"/>
          </a:solidFill>
          <a:ln w="25400">
            <a:solidFill>
              <a:srgbClr val="534AB7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00800" y="1783080"/>
            <a:ext cx="4937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26215C"/>
                </a:solidFill>
              </a:rPr>
              <a:t>💜  L1LP — LEVEL 1 LEARNING PROGRAMME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400800" y="219456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6215C"/>
                </a:solidFill>
              </a:rPr>
              <a:t>15 activities · Draft · Stage 2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6400800" y="2697480"/>
            <a:ext cx="4937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55656"/>
                </a:solidFill>
              </a:rPr>
              <a:t>For students with profound/severe general learning disabilities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400800" y="3246120"/>
            <a:ext cx="493776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·  Experiential, sensory, one-to-one — pedagogy-appropriate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400800" y="3813048"/>
            <a:ext cx="493776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·  Draft outlines for SEN review — not for standalone delivery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400800" y="4379976"/>
            <a:ext cx="493776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·  Co-design programme with special school partners starting now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6400800" y="4946904"/>
            <a:ext cx="493776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·  Target: production release academic year 2026/27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6400800" y="5513832"/>
            <a:ext cx="493776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·  Honest gap — we don't ship SEN content without SEN leads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548640" y="6309360"/>
            <a:ext cx="11064240" cy="0"/>
          </a:xfrm>
          <a:prstGeom prst="roundRect">
            <a:avLst/>
          </a:prstGeom>
          <a:solidFill>
            <a:srgbClr val="0CAB91"/>
          </a:solidFill>
          <a:ln w="12700">
            <a:solidFill>
              <a:srgbClr val="0CAB91"/>
            </a:solidFill>
            <a:prstDash val="solid"/>
          </a:ln>
        </p:spPr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2C2C2A"/>
                </a:solidFill>
              </a:rPr>
              <a:t>🔒  15  ·  Trust — data · privacy · alignment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555656"/>
                </a:solidFill>
              </a:rPr>
              <a:t>Built to Irish standards. Data where you need it. Safeguarding where it matters.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1691640"/>
            <a:ext cx="3566160" cy="2057400"/>
          </a:xfrm>
          <a:prstGeom prst="roundRect">
            <a:avLst>
              <a:gd name="adj" fmla="val 6667"/>
            </a:avLst>
          </a:prstGeom>
          <a:solidFill>
            <a:srgbClr val="F1EFEA"/>
          </a:solidFill>
          <a:ln w="12700">
            <a:solidFill>
              <a:srgbClr val="2C2C2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1920240"/>
            <a:ext cx="731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🇪🇺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554480" y="1874520"/>
            <a:ext cx="2468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b="1" dirty="0">
                <a:solidFill>
                  <a:srgbClr val="2C2C2A"/>
                </a:solidFill>
              </a:rPr>
              <a:t>EU-only data residency</a:t>
            </a:r>
            <a:endParaRPr lang="en-US" sz="1250" dirty="0"/>
          </a:p>
        </p:txBody>
      </p:sp>
      <p:sp>
        <p:nvSpPr>
          <p:cNvPr id="7" name="Text 5"/>
          <p:cNvSpPr/>
          <p:nvPr/>
        </p:nvSpPr>
        <p:spPr>
          <a:xfrm>
            <a:off x="731520" y="2651760"/>
            <a:ext cx="32004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555656"/>
                </a:solidFill>
              </a:rPr>
              <a:t>All student data stays on EU servers. Zero cross-border transfer.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4297680" y="1691640"/>
            <a:ext cx="3566160" cy="2057400"/>
          </a:xfrm>
          <a:prstGeom prst="roundRect">
            <a:avLst>
              <a:gd name="adj" fmla="val 6667"/>
            </a:avLst>
          </a:prstGeom>
          <a:solidFill>
            <a:srgbClr val="F1EFEA"/>
          </a:solidFill>
          <a:ln w="12700">
            <a:solidFill>
              <a:srgbClr val="2C2C2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480560" y="1920240"/>
            <a:ext cx="731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🏫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5303520" y="1874520"/>
            <a:ext cx="2468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b="1" dirty="0">
                <a:solidFill>
                  <a:srgbClr val="2C2C2A"/>
                </a:solidFill>
              </a:rPr>
              <a:t>Per-school tenant isolation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4480560" y="2651760"/>
            <a:ext cx="32004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555656"/>
                </a:solidFill>
              </a:rPr>
              <a:t>Complete data ring-fence per school — no cross-school access, ever.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8046720" y="1691640"/>
            <a:ext cx="3566160" cy="2057400"/>
          </a:xfrm>
          <a:prstGeom prst="roundRect">
            <a:avLst>
              <a:gd name="adj" fmla="val 6667"/>
            </a:avLst>
          </a:prstGeom>
          <a:solidFill>
            <a:srgbClr val="F1EFEA"/>
          </a:solidFill>
          <a:ln w="12700">
            <a:solidFill>
              <a:srgbClr val="2C2C2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229600" y="1920240"/>
            <a:ext cx="731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📜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9052560" y="1874520"/>
            <a:ext cx="2468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b="1" dirty="0">
                <a:solidFill>
                  <a:srgbClr val="2C2C2A"/>
                </a:solidFill>
              </a:rPr>
              <a:t>GDPR-compliant from day one</a:t>
            </a:r>
            <a:endParaRPr lang="en-US" sz="1250" dirty="0"/>
          </a:p>
        </p:txBody>
      </p:sp>
      <p:sp>
        <p:nvSpPr>
          <p:cNvPr id="15" name="Text 13"/>
          <p:cNvSpPr/>
          <p:nvPr/>
        </p:nvSpPr>
        <p:spPr>
          <a:xfrm>
            <a:off x="8229600" y="2651760"/>
            <a:ext cx="32004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555656"/>
                </a:solidFill>
              </a:rPr>
              <a:t>Data processing agreement · export tools · right to erasure · audit log.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548640" y="3931920"/>
            <a:ext cx="3566160" cy="2057400"/>
          </a:xfrm>
          <a:prstGeom prst="roundRect">
            <a:avLst>
              <a:gd name="adj" fmla="val 6667"/>
            </a:avLst>
          </a:prstGeom>
          <a:solidFill>
            <a:srgbClr val="F1EFEA"/>
          </a:solidFill>
          <a:ln w="12700">
            <a:solidFill>
              <a:srgbClr val="2C2C2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31520" y="4160520"/>
            <a:ext cx="731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👶</a:t>
            </a:r>
            <a:endParaRPr lang="en-US" sz="2800" dirty="0"/>
          </a:p>
        </p:txBody>
      </p:sp>
      <p:sp>
        <p:nvSpPr>
          <p:cNvPr id="18" name="Text 16"/>
          <p:cNvSpPr/>
          <p:nvPr/>
        </p:nvSpPr>
        <p:spPr>
          <a:xfrm>
            <a:off x="1554480" y="4114800"/>
            <a:ext cx="2468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b="1" dirty="0">
                <a:solidFill>
                  <a:srgbClr val="2C2C2A"/>
                </a:solidFill>
              </a:rPr>
              <a:t>Children First aligned</a:t>
            </a:r>
            <a:endParaRPr lang="en-US" sz="1250" dirty="0"/>
          </a:p>
        </p:txBody>
      </p:sp>
      <p:sp>
        <p:nvSpPr>
          <p:cNvPr id="19" name="Text 17"/>
          <p:cNvSpPr/>
          <p:nvPr/>
        </p:nvSpPr>
        <p:spPr>
          <a:xfrm>
            <a:off x="731520" y="4892040"/>
            <a:ext cx="32004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555656"/>
                </a:solidFill>
              </a:rPr>
              <a:t>Safeguarding flow mirrors DLP / DDLP pathway. Mandated reporting supported.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4297680" y="3931920"/>
            <a:ext cx="3566160" cy="2057400"/>
          </a:xfrm>
          <a:prstGeom prst="roundRect">
            <a:avLst>
              <a:gd name="adj" fmla="val 6667"/>
            </a:avLst>
          </a:prstGeom>
          <a:solidFill>
            <a:srgbClr val="F1EFEA"/>
          </a:solidFill>
          <a:ln w="12700">
            <a:solidFill>
              <a:srgbClr val="2C2C2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480560" y="4160520"/>
            <a:ext cx="731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🔐</a:t>
            </a:r>
            <a:endParaRPr lang="en-US" sz="2800" dirty="0"/>
          </a:p>
        </p:txBody>
      </p:sp>
      <p:sp>
        <p:nvSpPr>
          <p:cNvPr id="22" name="Text 20"/>
          <p:cNvSpPr/>
          <p:nvPr/>
        </p:nvSpPr>
        <p:spPr>
          <a:xfrm>
            <a:off x="5303520" y="4114800"/>
            <a:ext cx="2468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b="1" dirty="0">
                <a:solidFill>
                  <a:srgbClr val="2C2C2A"/>
                </a:solidFill>
              </a:rPr>
              <a:t>Role-based access control</a:t>
            </a:r>
            <a:endParaRPr lang="en-US" sz="1250" dirty="0"/>
          </a:p>
        </p:txBody>
      </p:sp>
      <p:sp>
        <p:nvSpPr>
          <p:cNvPr id="23" name="Text 21"/>
          <p:cNvSpPr/>
          <p:nvPr/>
        </p:nvSpPr>
        <p:spPr>
          <a:xfrm>
            <a:off x="4480560" y="4892040"/>
            <a:ext cx="32004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555656"/>
                </a:solidFill>
              </a:rPr>
              <a:t>Row-level security · audit log of every role change · password rotation.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8046720" y="3931920"/>
            <a:ext cx="3566160" cy="2057400"/>
          </a:xfrm>
          <a:prstGeom prst="roundRect">
            <a:avLst>
              <a:gd name="adj" fmla="val 6667"/>
            </a:avLst>
          </a:prstGeom>
          <a:solidFill>
            <a:srgbClr val="F1EFEA"/>
          </a:solidFill>
          <a:ln w="12700">
            <a:solidFill>
              <a:srgbClr val="2C2C2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229600" y="4160520"/>
            <a:ext cx="731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📧</a:t>
            </a:r>
            <a:endParaRPr lang="en-US" sz="2800" dirty="0"/>
          </a:p>
        </p:txBody>
      </p:sp>
      <p:sp>
        <p:nvSpPr>
          <p:cNvPr id="26" name="Text 24"/>
          <p:cNvSpPr/>
          <p:nvPr/>
        </p:nvSpPr>
        <p:spPr>
          <a:xfrm>
            <a:off x="9052560" y="4114800"/>
            <a:ext cx="2468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b="1" dirty="0">
                <a:solidFill>
                  <a:srgbClr val="2C2C2A"/>
                </a:solidFill>
              </a:rPr>
              <a:t>Instant safeguarding email</a:t>
            </a:r>
            <a:endParaRPr lang="en-US" sz="1250" dirty="0"/>
          </a:p>
        </p:txBody>
      </p:sp>
      <p:sp>
        <p:nvSpPr>
          <p:cNvPr id="27" name="Text 25"/>
          <p:cNvSpPr/>
          <p:nvPr/>
        </p:nvSpPr>
        <p:spPr>
          <a:xfrm>
            <a:off x="8229600" y="4892040"/>
            <a:ext cx="32004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555656"/>
                </a:solidFill>
              </a:rPr>
              <a:t>High-severity wellbeing alerts email the coordinator + admin immediately.</a:t>
            </a:r>
            <a:endParaRPr lang="en-US" sz="10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EA5321"/>
                </a:solidFill>
              </a:rPr>
              <a:t>🚀  16  ·  Pricing — licence · launch · hosting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55656"/>
                </a:solidFill>
              </a:rPr>
              <a:t>Per-student annual licence · Skilly Launch priced as a procurement-friendly service · hosting included.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3566160" cy="4663440"/>
          </a:xfrm>
          <a:prstGeom prst="roundRect">
            <a:avLst>
              <a:gd name="adj" fmla="val 4615"/>
            </a:avLst>
          </a:prstGeom>
          <a:solidFill>
            <a:srgbClr val="FDF1ED"/>
          </a:solidFill>
          <a:ln w="25400">
            <a:solidFill>
              <a:srgbClr val="EA5321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297680" y="1600200"/>
            <a:ext cx="3566160" cy="4663440"/>
          </a:xfrm>
          <a:prstGeom prst="roundRect">
            <a:avLst>
              <a:gd name="adj" fmla="val 4615"/>
            </a:avLst>
          </a:prstGeom>
          <a:solidFill>
            <a:srgbClr val="ECF8F6"/>
          </a:solidFill>
          <a:ln w="25400">
            <a:solidFill>
              <a:srgbClr val="0CAB91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046720" y="1600200"/>
            <a:ext cx="3566160" cy="4663440"/>
          </a:xfrm>
          <a:prstGeom prst="roundRect">
            <a:avLst>
              <a:gd name="adj" fmla="val 4615"/>
            </a:avLst>
          </a:prstGeom>
          <a:solidFill>
            <a:srgbClr val="F1F1F9"/>
          </a:solidFill>
          <a:ln w="25400">
            <a:solidFill>
              <a:srgbClr val="534AB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77240" y="1737360"/>
            <a:ext cx="3108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A33714"/>
                </a:solidFill>
              </a:rPr>
              <a:t>💳  PER-STUDENT LICENCE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77240" y="205740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A33714"/>
                </a:solidFill>
              </a:rPr>
              <a:t>From €15 / student / year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777240" y="2560320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C2C2A"/>
                </a:solidFill>
              </a:rPr>
              <a:t>Up to 300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2651760" y="2560320"/>
            <a:ext cx="1188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EA5321"/>
                </a:solidFill>
              </a:rPr>
              <a:t>€22.50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777240" y="2907792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C2C2A"/>
                </a:solidFill>
              </a:rPr>
              <a:t>301 – 600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2651760" y="2907792"/>
            <a:ext cx="1188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EA5321"/>
                </a:solidFill>
              </a:rPr>
              <a:t>€17.50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777240" y="3255264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C2C2A"/>
                </a:solidFill>
              </a:rPr>
              <a:t>601+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2651760" y="3255264"/>
            <a:ext cx="1188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EA5321"/>
                </a:solidFill>
              </a:rPr>
              <a:t>€15.00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731520" y="3703320"/>
            <a:ext cx="3200400" cy="457200"/>
          </a:xfrm>
          <a:prstGeom prst="roundRect">
            <a:avLst>
              <a:gd name="adj" fmla="val 16000"/>
            </a:avLst>
          </a:prstGeom>
          <a:solidFill>
            <a:srgbClr val="FFFFFF"/>
          </a:solidFill>
          <a:ln w="12700">
            <a:solidFill>
              <a:srgbClr val="EA5321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68680" y="3721608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2C2C2A"/>
                </a:solidFill>
              </a:rPr>
              <a:t>SPHE LITE  ·  single cycle only</a:t>
            </a:r>
            <a:endParaRPr lang="en-US" sz="850" dirty="0"/>
          </a:p>
        </p:txBody>
      </p:sp>
      <p:sp>
        <p:nvSpPr>
          <p:cNvPr id="17" name="Text 15"/>
          <p:cNvSpPr/>
          <p:nvPr/>
        </p:nvSpPr>
        <p:spPr>
          <a:xfrm>
            <a:off x="2651760" y="3721608"/>
            <a:ext cx="1188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EA5321"/>
                </a:solidFill>
              </a:rPr>
              <a:t>€12.00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777240" y="4343400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150" kern="0" dirty="0">
                <a:solidFill>
                  <a:srgbClr val="A33714"/>
                </a:solidFill>
              </a:rPr>
              <a:t>DISCOUNTS (stackable)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777240" y="4663440"/>
            <a:ext cx="1463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2C2C2A"/>
                </a:solidFill>
              </a:rPr>
              <a:t>2-year term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2240280" y="4663440"/>
            <a:ext cx="1783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A5321"/>
                </a:solidFill>
              </a:rPr>
              <a:t>−5%  · launch waived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777240" y="5029200"/>
            <a:ext cx="1463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2C2C2A"/>
                </a:solidFill>
              </a:rPr>
              <a:t>3-year term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2240280" y="5029200"/>
            <a:ext cx="1783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A5321"/>
                </a:solidFill>
              </a:rPr>
              <a:t>−10% · launch waived + 1 CPD/yr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777240" y="5394960"/>
            <a:ext cx="1463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2C2C2A"/>
                </a:solidFill>
              </a:rPr>
              <a:t>DEIS school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2240280" y="5394960"/>
            <a:ext cx="1783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A5321"/>
                </a:solidFill>
              </a:rPr>
              <a:t>−5%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777240" y="5760720"/>
            <a:ext cx="1463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2C2C2A"/>
                </a:solidFill>
              </a:rPr>
              <a:t>Special school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2240280" y="5760720"/>
            <a:ext cx="1783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A5321"/>
                </a:solidFill>
              </a:rPr>
              <a:t>−5%  · L1/L2 pack included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777240" y="6126480"/>
            <a:ext cx="3108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i="1" dirty="0">
                <a:solidFill>
                  <a:srgbClr val="555656"/>
                </a:solidFill>
              </a:rPr>
              <a:t>DEIS + multi-year stack (e.g. DEIS + 3yr = −15%)</a:t>
            </a:r>
            <a:endParaRPr lang="en-US" sz="850" dirty="0"/>
          </a:p>
        </p:txBody>
      </p:sp>
      <p:sp>
        <p:nvSpPr>
          <p:cNvPr id="28" name="Text 26"/>
          <p:cNvSpPr/>
          <p:nvPr/>
        </p:nvSpPr>
        <p:spPr>
          <a:xfrm>
            <a:off x="4526280" y="1737360"/>
            <a:ext cx="3108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076E5C"/>
                </a:solidFill>
              </a:rPr>
              <a:t>🛠️  SKILLY LAUNCH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4526280" y="205740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76E5C"/>
                </a:solidFill>
              </a:rPr>
              <a:t>€750 one-off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4526280" y="25146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i="1" dirty="0">
                <a:solidFill>
                  <a:srgbClr val="555656"/>
                </a:solidFill>
              </a:rPr>
              <a:t>Procurement-friendly service line  ·  waived on 2+ year terms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4526280" y="30175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C2C2A"/>
                </a:solidFill>
              </a:rPr>
              <a:t>✓  School environment configured for you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4526280" y="333756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C2C2A"/>
                </a:solidFill>
              </a:rPr>
              <a:t>✓  User CSV onboarding managed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4526280" y="365760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C2C2A"/>
                </a:solidFill>
              </a:rPr>
              <a:t>✓  Class structure + teacher assignments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526280" y="397764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C2C2A"/>
                </a:solidFill>
              </a:rPr>
              <a:t>✓  90-min team training (SPHE staff)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4526280" y="429768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C2C2A"/>
                </a:solidFill>
              </a:rPr>
              <a:t>✓  30-min orientation for Coordinator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4526280" y="4617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C2C2A"/>
                </a:solidFill>
              </a:rPr>
              <a:t>✓  Live within one morning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4480560" y="5074920"/>
            <a:ext cx="3200400" cy="502920"/>
          </a:xfrm>
          <a:prstGeom prst="roundRect">
            <a:avLst>
              <a:gd name="adj" fmla="val 14545"/>
            </a:avLst>
          </a:prstGeom>
          <a:solidFill>
            <a:srgbClr val="FFFFFF"/>
          </a:solidFill>
          <a:ln w="12700">
            <a:solidFill>
              <a:srgbClr val="0CAB91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617720" y="5093208"/>
            <a:ext cx="31089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076E5C"/>
                </a:solidFill>
              </a:rPr>
              <a:t>ONGOING — included in licence</a:t>
            </a:r>
            <a:endParaRPr lang="en-US" sz="850" dirty="0"/>
          </a:p>
        </p:txBody>
      </p:sp>
      <p:sp>
        <p:nvSpPr>
          <p:cNvPr id="39" name="Text 37"/>
          <p:cNvSpPr/>
          <p:nvPr/>
        </p:nvSpPr>
        <p:spPr>
          <a:xfrm>
            <a:off x="4617720" y="5285232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2C2C2A"/>
                </a:solidFill>
              </a:rPr>
              <a:t>Email + ticket support · monthly curriculum webinar · dedicated CSM (term 1)</a:t>
            </a:r>
            <a:endParaRPr lang="en-US" sz="850" dirty="0"/>
          </a:p>
        </p:txBody>
      </p:sp>
      <p:sp>
        <p:nvSpPr>
          <p:cNvPr id="40" name="Text 38"/>
          <p:cNvSpPr/>
          <p:nvPr/>
        </p:nvSpPr>
        <p:spPr>
          <a:xfrm>
            <a:off x="4526280" y="5760720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076E5C"/>
                </a:solidFill>
              </a:rPr>
              <a:t>Additional CPD:  €350 / half-day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4526280" y="6007608"/>
            <a:ext cx="3108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555656"/>
                </a:solidFill>
              </a:rPr>
              <a:t>on-site or Teams  ·  bursar-friendly line item</a:t>
            </a:r>
            <a:endParaRPr lang="en-US" sz="800" dirty="0"/>
          </a:p>
        </p:txBody>
      </p:sp>
      <p:sp>
        <p:nvSpPr>
          <p:cNvPr id="42" name="Text 40"/>
          <p:cNvSpPr/>
          <p:nvPr/>
        </p:nvSpPr>
        <p:spPr>
          <a:xfrm>
            <a:off x="8275320" y="1737360"/>
            <a:ext cx="3108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26215C"/>
                </a:solidFill>
              </a:rPr>
              <a:t>🔒  DATA &amp; HOSTING</a:t>
            </a:r>
            <a:endParaRPr lang="en-US" sz="1100" dirty="0"/>
          </a:p>
        </p:txBody>
      </p:sp>
      <p:sp>
        <p:nvSpPr>
          <p:cNvPr id="43" name="Text 41"/>
          <p:cNvSpPr/>
          <p:nvPr/>
        </p:nvSpPr>
        <p:spPr>
          <a:xfrm>
            <a:off x="8275320" y="205740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6215C"/>
                </a:solidFill>
              </a:rPr>
              <a:t>Included in every licence</a:t>
            </a:r>
            <a:endParaRPr lang="en-US" sz="1600" dirty="0"/>
          </a:p>
        </p:txBody>
      </p:sp>
      <p:sp>
        <p:nvSpPr>
          <p:cNvPr id="44" name="Text 42"/>
          <p:cNvSpPr/>
          <p:nvPr/>
        </p:nvSpPr>
        <p:spPr>
          <a:xfrm>
            <a:off x="8229600" y="2606040"/>
            <a:ext cx="365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🇪🇺</a:t>
            </a:r>
            <a:endParaRPr lang="en-US" sz="1400" dirty="0"/>
          </a:p>
        </p:txBody>
      </p:sp>
      <p:sp>
        <p:nvSpPr>
          <p:cNvPr id="45" name="Text 43"/>
          <p:cNvSpPr/>
          <p:nvPr/>
        </p:nvSpPr>
        <p:spPr>
          <a:xfrm>
            <a:off x="8595360" y="2606040"/>
            <a:ext cx="2834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C2C2A"/>
                </a:solidFill>
              </a:rPr>
              <a:t>EU data residency</a:t>
            </a:r>
            <a:endParaRPr lang="en-US" sz="1000" dirty="0"/>
          </a:p>
        </p:txBody>
      </p:sp>
      <p:sp>
        <p:nvSpPr>
          <p:cNvPr id="46" name="Text 44"/>
          <p:cNvSpPr/>
          <p:nvPr/>
        </p:nvSpPr>
        <p:spPr>
          <a:xfrm>
            <a:off x="8595360" y="2807208"/>
            <a:ext cx="28346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850" dirty="0">
                <a:solidFill>
                  <a:srgbClr val="555656"/>
                </a:solidFill>
              </a:rPr>
              <a:t>Dublin datacentre · never leaves EU</a:t>
            </a:r>
            <a:endParaRPr lang="en-US" sz="850" dirty="0"/>
          </a:p>
        </p:txBody>
      </p:sp>
      <p:sp>
        <p:nvSpPr>
          <p:cNvPr id="47" name="Text 45"/>
          <p:cNvSpPr/>
          <p:nvPr/>
        </p:nvSpPr>
        <p:spPr>
          <a:xfrm>
            <a:off x="8229600" y="3136392"/>
            <a:ext cx="365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💾</a:t>
            </a:r>
            <a:endParaRPr lang="en-US" sz="1400" dirty="0"/>
          </a:p>
        </p:txBody>
      </p:sp>
      <p:sp>
        <p:nvSpPr>
          <p:cNvPr id="48" name="Text 46"/>
          <p:cNvSpPr/>
          <p:nvPr/>
        </p:nvSpPr>
        <p:spPr>
          <a:xfrm>
            <a:off x="8595360" y="3136392"/>
            <a:ext cx="2834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C2C2A"/>
                </a:solidFill>
              </a:rPr>
              <a:t>Daily encrypted backups</a:t>
            </a:r>
            <a:endParaRPr lang="en-US" sz="1000" dirty="0"/>
          </a:p>
        </p:txBody>
      </p:sp>
      <p:sp>
        <p:nvSpPr>
          <p:cNvPr id="49" name="Text 47"/>
          <p:cNvSpPr/>
          <p:nvPr/>
        </p:nvSpPr>
        <p:spPr>
          <a:xfrm>
            <a:off x="8595360" y="3337560"/>
            <a:ext cx="28346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850" dirty="0">
                <a:solidFill>
                  <a:srgbClr val="555656"/>
                </a:solidFill>
              </a:rPr>
              <a:t>35-day point-in-time recovery</a:t>
            </a:r>
            <a:endParaRPr lang="en-US" sz="850" dirty="0"/>
          </a:p>
        </p:txBody>
      </p:sp>
      <p:sp>
        <p:nvSpPr>
          <p:cNvPr id="50" name="Text 48"/>
          <p:cNvSpPr/>
          <p:nvPr/>
        </p:nvSpPr>
        <p:spPr>
          <a:xfrm>
            <a:off x="8229600" y="3666744"/>
            <a:ext cx="365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🗓</a:t>
            </a:r>
            <a:endParaRPr lang="en-US" sz="1400" dirty="0"/>
          </a:p>
        </p:txBody>
      </p:sp>
      <p:sp>
        <p:nvSpPr>
          <p:cNvPr id="51" name="Text 49"/>
          <p:cNvSpPr/>
          <p:nvPr/>
        </p:nvSpPr>
        <p:spPr>
          <a:xfrm>
            <a:off x="8595360" y="3666744"/>
            <a:ext cx="2834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C2C2A"/>
                </a:solidFill>
              </a:rPr>
              <a:t>7-year retention</a:t>
            </a:r>
            <a:endParaRPr lang="en-US" sz="1000" dirty="0"/>
          </a:p>
        </p:txBody>
      </p:sp>
      <p:sp>
        <p:nvSpPr>
          <p:cNvPr id="52" name="Text 50"/>
          <p:cNvSpPr/>
          <p:nvPr/>
        </p:nvSpPr>
        <p:spPr>
          <a:xfrm>
            <a:off x="8595360" y="3867912"/>
            <a:ext cx="28346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850" dirty="0">
                <a:solidFill>
                  <a:srgbClr val="555656"/>
                </a:solidFill>
              </a:rPr>
              <a:t>Children First Act 2015 compliant</a:t>
            </a:r>
            <a:endParaRPr lang="en-US" sz="850" dirty="0"/>
          </a:p>
        </p:txBody>
      </p:sp>
      <p:sp>
        <p:nvSpPr>
          <p:cNvPr id="53" name="Text 51"/>
          <p:cNvSpPr/>
          <p:nvPr/>
        </p:nvSpPr>
        <p:spPr>
          <a:xfrm>
            <a:off x="8229600" y="4197096"/>
            <a:ext cx="365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📤</a:t>
            </a:r>
            <a:endParaRPr lang="en-US" sz="1400" dirty="0"/>
          </a:p>
        </p:txBody>
      </p:sp>
      <p:sp>
        <p:nvSpPr>
          <p:cNvPr id="54" name="Text 52"/>
          <p:cNvSpPr/>
          <p:nvPr/>
        </p:nvSpPr>
        <p:spPr>
          <a:xfrm>
            <a:off x="8595360" y="4197096"/>
            <a:ext cx="2834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C2C2A"/>
                </a:solidFill>
              </a:rPr>
              <a:t>Full data export</a:t>
            </a:r>
            <a:endParaRPr lang="en-US" sz="1000" dirty="0"/>
          </a:p>
        </p:txBody>
      </p:sp>
      <p:sp>
        <p:nvSpPr>
          <p:cNvPr id="55" name="Text 53"/>
          <p:cNvSpPr/>
          <p:nvPr/>
        </p:nvSpPr>
        <p:spPr>
          <a:xfrm>
            <a:off x="8595360" y="4398264"/>
            <a:ext cx="28346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850" dirty="0">
                <a:solidFill>
                  <a:srgbClr val="555656"/>
                </a:solidFill>
              </a:rPr>
              <a:t>on request · at no extra cost</a:t>
            </a:r>
            <a:endParaRPr lang="en-US" sz="850" dirty="0"/>
          </a:p>
        </p:txBody>
      </p:sp>
      <p:sp>
        <p:nvSpPr>
          <p:cNvPr id="56" name="Text 54"/>
          <p:cNvSpPr/>
          <p:nvPr/>
        </p:nvSpPr>
        <p:spPr>
          <a:xfrm>
            <a:off x="8229600" y="4727448"/>
            <a:ext cx="365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🔐</a:t>
            </a:r>
            <a:endParaRPr lang="en-US" sz="1400" dirty="0"/>
          </a:p>
        </p:txBody>
      </p:sp>
      <p:sp>
        <p:nvSpPr>
          <p:cNvPr id="57" name="Text 55"/>
          <p:cNvSpPr/>
          <p:nvPr/>
        </p:nvSpPr>
        <p:spPr>
          <a:xfrm>
            <a:off x="8595360" y="4727448"/>
            <a:ext cx="2834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C2C2A"/>
                </a:solidFill>
              </a:rPr>
              <a:t>Tenant isolation</a:t>
            </a:r>
            <a:endParaRPr lang="en-US" sz="1000" dirty="0"/>
          </a:p>
        </p:txBody>
      </p:sp>
      <p:sp>
        <p:nvSpPr>
          <p:cNvPr id="58" name="Text 56"/>
          <p:cNvSpPr/>
          <p:nvPr/>
        </p:nvSpPr>
        <p:spPr>
          <a:xfrm>
            <a:off x="8595360" y="4928616"/>
            <a:ext cx="28346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850" dirty="0">
                <a:solidFill>
                  <a:srgbClr val="555656"/>
                </a:solidFill>
              </a:rPr>
              <a:t>row-level security per school</a:t>
            </a:r>
            <a:endParaRPr lang="en-US" sz="850" dirty="0"/>
          </a:p>
        </p:txBody>
      </p:sp>
      <p:sp>
        <p:nvSpPr>
          <p:cNvPr id="59" name="Text 57"/>
          <p:cNvSpPr/>
          <p:nvPr/>
        </p:nvSpPr>
        <p:spPr>
          <a:xfrm>
            <a:off x="8229600" y="5257800"/>
            <a:ext cx="365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🧾</a:t>
            </a:r>
            <a:endParaRPr lang="en-US" sz="1400" dirty="0"/>
          </a:p>
        </p:txBody>
      </p:sp>
      <p:sp>
        <p:nvSpPr>
          <p:cNvPr id="60" name="Text 58"/>
          <p:cNvSpPr/>
          <p:nvPr/>
        </p:nvSpPr>
        <p:spPr>
          <a:xfrm>
            <a:off x="8595360" y="5257800"/>
            <a:ext cx="2834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C2C2A"/>
                </a:solidFill>
              </a:rPr>
              <a:t>Subprocessor list</a:t>
            </a:r>
            <a:endParaRPr lang="en-US" sz="1000" dirty="0"/>
          </a:p>
        </p:txBody>
      </p:sp>
      <p:sp>
        <p:nvSpPr>
          <p:cNvPr id="61" name="Text 59"/>
          <p:cNvSpPr/>
          <p:nvPr/>
        </p:nvSpPr>
        <p:spPr>
          <a:xfrm>
            <a:off x="8595360" y="5458968"/>
            <a:ext cx="28346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850" dirty="0">
                <a:solidFill>
                  <a:srgbClr val="555656"/>
                </a:solidFill>
              </a:rPr>
              <a:t>Supabase · Resend · Anthropic</a:t>
            </a:r>
            <a:endParaRPr lang="en-US" sz="850" dirty="0"/>
          </a:p>
        </p:txBody>
      </p:sp>
      <p:sp>
        <p:nvSpPr>
          <p:cNvPr id="62" name="Shape 60"/>
          <p:cNvSpPr/>
          <p:nvPr/>
        </p:nvSpPr>
        <p:spPr>
          <a:xfrm>
            <a:off x="8229600" y="5852160"/>
            <a:ext cx="3200400" cy="365760"/>
          </a:xfrm>
          <a:prstGeom prst="roundRect">
            <a:avLst>
              <a:gd name="adj" fmla="val 20000"/>
            </a:avLst>
          </a:prstGeom>
          <a:solidFill>
            <a:srgbClr val="FFFFFF"/>
          </a:solidFill>
          <a:ln w="12700">
            <a:solidFill>
              <a:srgbClr val="534AB7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8366760" y="585216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i="1" dirty="0">
                <a:solidFill>
                  <a:srgbClr val="26215C"/>
                </a:solidFill>
              </a:rPr>
              <a:t>Sovereign Irish Cloud add-on: +€1.50/student/yr</a:t>
            </a:r>
            <a:endParaRPr lang="en-US" sz="8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\Users\shane\skillyAI\public\skilly-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09160" y="548640"/>
            <a:ext cx="2743200" cy="118872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48640" y="1874520"/>
            <a:ext cx="10972800" cy="1234440"/>
          </a:xfrm>
          <a:prstGeom prst="roundRect">
            <a:avLst>
              <a:gd name="adj" fmla="val 11111"/>
            </a:avLst>
          </a:prstGeom>
          <a:solidFill>
            <a:srgbClr val="E7F7F4"/>
          </a:solidFill>
          <a:ln w="12700">
            <a:solidFill>
              <a:srgbClr val="0CAB91"/>
            </a:solidFill>
            <a:prstDash val="solid"/>
          </a:ln>
        </p:spPr>
      </p:sp>
      <p:sp>
        <p:nvSpPr>
          <p:cNvPr id="4" name="Text 1"/>
          <p:cNvSpPr/>
          <p:nvPr/>
        </p:nvSpPr>
        <p:spPr>
          <a:xfrm>
            <a:off x="731520" y="1965960"/>
            <a:ext cx="82296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dirty="0">
                <a:solidFill>
                  <a:srgbClr val="000000"/>
                </a:solidFill>
              </a:rPr>
              <a:t>🤖</a:t>
            </a:r>
            <a:endParaRPr lang="en-US" sz="3000" dirty="0"/>
          </a:p>
        </p:txBody>
      </p:sp>
      <p:sp>
        <p:nvSpPr>
          <p:cNvPr id="5" name="Text 2"/>
          <p:cNvSpPr/>
          <p:nvPr/>
        </p:nvSpPr>
        <p:spPr>
          <a:xfrm>
            <a:off x="1691640" y="1965960"/>
            <a:ext cx="9646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300" b="1" dirty="0">
                <a:solidFill>
                  <a:srgbClr val="076E5C"/>
                </a:solidFill>
              </a:rPr>
              <a:t>In an AI-shaped world, wellbeing education is no longer a background subject — it's core.</a:t>
            </a:r>
            <a:endParaRPr lang="en-US" sz="1300" dirty="0"/>
          </a:p>
        </p:txBody>
      </p:sp>
      <p:sp>
        <p:nvSpPr>
          <p:cNvPr id="6" name="Text 3"/>
          <p:cNvSpPr/>
          <p:nvPr/>
        </p:nvSpPr>
        <p:spPr>
          <a:xfrm>
            <a:off x="1691640" y="2560320"/>
            <a:ext cx="9646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Skilly replaces the textbook with one interactive platform:  simple for students  ·  effortless for teachers  ·  transparent for school leaders.</a:t>
            </a:r>
            <a:endParaRPr lang="en-US" sz="1100" dirty="0"/>
          </a:p>
        </p:txBody>
      </p:sp>
      <p:sp>
        <p:nvSpPr>
          <p:cNvPr id="7" name="Shape 4"/>
          <p:cNvSpPr/>
          <p:nvPr/>
        </p:nvSpPr>
        <p:spPr>
          <a:xfrm>
            <a:off x="548640" y="3291840"/>
            <a:ext cx="10972800" cy="2560320"/>
          </a:xfrm>
          <a:prstGeom prst="roundRect">
            <a:avLst>
              <a:gd name="adj" fmla="val 10714"/>
            </a:avLst>
          </a:prstGeom>
          <a:solidFill>
            <a:srgbClr val="FDEEE9"/>
          </a:solidFill>
          <a:ln w="38100">
            <a:solidFill>
              <a:srgbClr val="EA5321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548640" y="342900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A33714"/>
                </a:solidFill>
              </a:rPr>
              <a:t>Let's get your school set up.</a:t>
            </a:r>
            <a:endParaRPr lang="en-US" sz="2800" dirty="0"/>
          </a:p>
        </p:txBody>
      </p:sp>
      <p:sp>
        <p:nvSpPr>
          <p:cNvPr id="9" name="Text 6"/>
          <p:cNvSpPr/>
          <p:nvPr/>
        </p:nvSpPr>
        <p:spPr>
          <a:xfrm>
            <a:off x="548640" y="40233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300" i="1" dirty="0">
                <a:solidFill>
                  <a:srgbClr val="555656"/>
                </a:solidFill>
              </a:rPr>
              <a:t>Free 30-day demo environment for your SPHE team.  Live within a single morning.  No commitment.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914400" y="4663440"/>
            <a:ext cx="3108960" cy="1005840"/>
          </a:xfrm>
          <a:prstGeom prst="roundRect">
            <a:avLst>
              <a:gd name="adj" fmla="val 13636"/>
            </a:avLst>
          </a:prstGeom>
          <a:solidFill>
            <a:srgbClr val="FFFFFF"/>
          </a:solidFill>
          <a:ln w="12700">
            <a:solidFill>
              <a:srgbClr val="EA5321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914400" y="470916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📧</a:t>
            </a:r>
            <a:endParaRPr lang="en-US" sz="2000" dirty="0"/>
          </a:p>
        </p:txBody>
      </p:sp>
      <p:sp>
        <p:nvSpPr>
          <p:cNvPr id="12" name="Text 9"/>
          <p:cNvSpPr/>
          <p:nvPr/>
        </p:nvSpPr>
        <p:spPr>
          <a:xfrm>
            <a:off x="914400" y="5074920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A33714"/>
                </a:solidFill>
              </a:rPr>
              <a:t>EMAIL US</a:t>
            </a:r>
            <a:endParaRPr lang="en-US" sz="900" dirty="0"/>
          </a:p>
        </p:txBody>
      </p:sp>
      <p:sp>
        <p:nvSpPr>
          <p:cNvPr id="13" name="Text 10"/>
          <p:cNvSpPr/>
          <p:nvPr/>
        </p:nvSpPr>
        <p:spPr>
          <a:xfrm>
            <a:off x="914400" y="5349240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2C2C2A"/>
                </a:solidFill>
              </a:rPr>
              <a:t>skillycare@skillysolutions.com</a:t>
            </a:r>
            <a:endParaRPr lang="en-US" sz="1000" dirty="0"/>
          </a:p>
        </p:txBody>
      </p:sp>
      <p:sp>
        <p:nvSpPr>
          <p:cNvPr id="14" name="Shape 11"/>
          <p:cNvSpPr/>
          <p:nvPr/>
        </p:nvSpPr>
        <p:spPr>
          <a:xfrm>
            <a:off x="4389120" y="4663440"/>
            <a:ext cx="3108960" cy="1005840"/>
          </a:xfrm>
          <a:prstGeom prst="roundRect">
            <a:avLst>
              <a:gd name="adj" fmla="val 13636"/>
            </a:avLst>
          </a:prstGeom>
          <a:solidFill>
            <a:srgbClr val="FFFFFF"/>
          </a:solidFill>
          <a:ln w="12700">
            <a:solidFill>
              <a:srgbClr val="EA5321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4389120" y="470916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🌐</a:t>
            </a:r>
            <a:endParaRPr lang="en-US" sz="2000" dirty="0"/>
          </a:p>
        </p:txBody>
      </p:sp>
      <p:sp>
        <p:nvSpPr>
          <p:cNvPr id="16" name="Text 13"/>
          <p:cNvSpPr/>
          <p:nvPr/>
        </p:nvSpPr>
        <p:spPr>
          <a:xfrm>
            <a:off x="4389120" y="5074920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A33714"/>
                </a:solidFill>
              </a:rPr>
              <a:t>VISIT</a:t>
            </a:r>
            <a:endParaRPr lang="en-US" sz="900" dirty="0"/>
          </a:p>
        </p:txBody>
      </p:sp>
      <p:sp>
        <p:nvSpPr>
          <p:cNvPr id="17" name="Text 14"/>
          <p:cNvSpPr/>
          <p:nvPr/>
        </p:nvSpPr>
        <p:spPr>
          <a:xfrm>
            <a:off x="4389120" y="5349240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C2C2A"/>
                </a:solidFill>
              </a:rPr>
              <a:t>www.skilly.ie</a:t>
            </a:r>
            <a:endParaRPr lang="en-US" sz="1200" dirty="0"/>
          </a:p>
        </p:txBody>
      </p:sp>
      <p:sp>
        <p:nvSpPr>
          <p:cNvPr id="18" name="Shape 15"/>
          <p:cNvSpPr/>
          <p:nvPr/>
        </p:nvSpPr>
        <p:spPr>
          <a:xfrm>
            <a:off x="7863840" y="4663440"/>
            <a:ext cx="3108960" cy="1005840"/>
          </a:xfrm>
          <a:prstGeom prst="roundRect">
            <a:avLst>
              <a:gd name="adj" fmla="val 13636"/>
            </a:avLst>
          </a:prstGeom>
          <a:solidFill>
            <a:srgbClr val="FFFFFF"/>
          </a:solidFill>
          <a:ln w="12700">
            <a:solidFill>
              <a:srgbClr val="EA5321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7863840" y="470916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📞</a:t>
            </a:r>
            <a:endParaRPr lang="en-US" sz="2000" dirty="0"/>
          </a:p>
        </p:txBody>
      </p:sp>
      <p:sp>
        <p:nvSpPr>
          <p:cNvPr id="20" name="Text 17"/>
          <p:cNvSpPr/>
          <p:nvPr/>
        </p:nvSpPr>
        <p:spPr>
          <a:xfrm>
            <a:off x="7863840" y="5074920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A33714"/>
                </a:solidFill>
              </a:rPr>
              <a:t>CALL US</a:t>
            </a:r>
            <a:endParaRPr lang="en-US" sz="900" dirty="0"/>
          </a:p>
        </p:txBody>
      </p:sp>
      <p:sp>
        <p:nvSpPr>
          <p:cNvPr id="21" name="Text 18"/>
          <p:cNvSpPr/>
          <p:nvPr/>
        </p:nvSpPr>
        <p:spPr>
          <a:xfrm>
            <a:off x="7863840" y="5349240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C2C2A"/>
                </a:solidFill>
              </a:rPr>
              <a:t>+353 87 418 8829</a:t>
            </a:r>
            <a:endParaRPr lang="en-US" sz="1200" dirty="0"/>
          </a:p>
        </p:txBody>
      </p:sp>
      <p:sp>
        <p:nvSpPr>
          <p:cNvPr id="22" name="Text 19"/>
          <p:cNvSpPr/>
          <p:nvPr/>
        </p:nvSpPr>
        <p:spPr>
          <a:xfrm>
            <a:off x="548640" y="6035040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spc="200" kern="0" dirty="0">
                <a:solidFill>
                  <a:srgbClr val="555656"/>
                </a:solidFill>
              </a:rPr>
              <a:t>www.skilly.ie  ·  Practice to Perform</a:t>
            </a:r>
            <a:endParaRPr lang="en-US" sz="11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18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E24B4A"/>
                </a:solidFill>
              </a:rPr>
              <a:t>⚠️  1  ·  The problem — what keeps you up at night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2400" b="1" dirty="0">
                <a:solidFill>
                  <a:srgbClr val="2C2C2A"/>
                </a:solidFill>
              </a:rPr>
              <a:t>SPHE delivery today creates four risks. Skilly removes all four.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2011680"/>
            <a:ext cx="5486400" cy="1920240"/>
          </a:xfrm>
          <a:prstGeom prst="roundRect">
            <a:avLst>
              <a:gd name="adj" fmla="val 7143"/>
            </a:avLst>
          </a:prstGeom>
          <a:solidFill>
            <a:srgbClr val="FCEBEB"/>
          </a:solidFill>
          <a:ln w="12700">
            <a:solidFill>
              <a:srgbClr val="E24B4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219456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⚖️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1554480" y="2240280"/>
            <a:ext cx="4389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91F1F"/>
                </a:solidFill>
              </a:rPr>
              <a:t>SSE + Wellbeing Framework time drain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1554480" y="2697480"/>
            <a:ext cx="43891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2C2C2A"/>
                </a:solidFill>
              </a:rPr>
              <a:t>SSE cycles and the 14-Statement Framework self-review eat 20+ hours per coordinator, per cycle, pulling evidence from spreadsheets, paper journals and memory. Inspectors expect live data, not retrospection.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6217920" y="2011680"/>
            <a:ext cx="5486400" cy="1920240"/>
          </a:xfrm>
          <a:prstGeom prst="roundRect">
            <a:avLst>
              <a:gd name="adj" fmla="val 7143"/>
            </a:avLst>
          </a:prstGeom>
          <a:solidFill>
            <a:srgbClr val="FCEBEB"/>
          </a:solidFill>
          <a:ln w="12700">
            <a:solidFill>
              <a:srgbClr val="E24B4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0" y="219456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🚨</a:t>
            </a:r>
            <a:endParaRPr lang="en-US" sz="3200" dirty="0"/>
          </a:p>
        </p:txBody>
      </p:sp>
      <p:sp>
        <p:nvSpPr>
          <p:cNvPr id="10" name="Text 8"/>
          <p:cNvSpPr/>
          <p:nvPr/>
        </p:nvSpPr>
        <p:spPr>
          <a:xfrm>
            <a:off x="7223760" y="2240280"/>
            <a:ext cx="4389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91F1F"/>
                </a:solidFill>
              </a:rPr>
              <a:t>Safeguarding blind spots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7223760" y="2697480"/>
            <a:ext cx="43891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2C2C2A"/>
                </a:solidFill>
              </a:rPr>
              <a:t>A low-mood pattern surfaces in a corridor conversation weeks too late. Children First expects a documented pathway from student voice to DLP.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548640" y="4160520"/>
            <a:ext cx="5486400" cy="1920240"/>
          </a:xfrm>
          <a:prstGeom prst="roundRect">
            <a:avLst>
              <a:gd name="adj" fmla="val 7143"/>
            </a:avLst>
          </a:prstGeom>
          <a:solidFill>
            <a:srgbClr val="FCEBEB"/>
          </a:solidFill>
          <a:ln w="12700">
            <a:solidFill>
              <a:srgbClr val="E24B4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31520" y="434340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⏰</a:t>
            </a:r>
            <a:endParaRPr lang="en-US" sz="3200" dirty="0"/>
          </a:p>
        </p:txBody>
      </p:sp>
      <p:sp>
        <p:nvSpPr>
          <p:cNvPr id="14" name="Text 12"/>
          <p:cNvSpPr/>
          <p:nvPr/>
        </p:nvSpPr>
        <p:spPr>
          <a:xfrm>
            <a:off x="1554480" y="4389120"/>
            <a:ext cx="4389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91F1F"/>
                </a:solidFill>
              </a:rPr>
              <a:t>Teacher time drain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1554480" y="4846320"/>
            <a:ext cx="43891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2C2C2A"/>
                </a:solidFill>
              </a:rPr>
              <a:t>Your SPHE team reinvents lessons every term — hunting videos, drafting activities, chasing reflections. That's 3–5 hours per teacher per week.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217920" y="4160520"/>
            <a:ext cx="5486400" cy="1920240"/>
          </a:xfrm>
          <a:prstGeom prst="roundRect">
            <a:avLst>
              <a:gd name="adj" fmla="val 7143"/>
            </a:avLst>
          </a:prstGeom>
          <a:solidFill>
            <a:srgbClr val="FCEBEB"/>
          </a:solidFill>
          <a:ln w="12700">
            <a:solidFill>
              <a:srgbClr val="E24B4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400800" y="434340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🗣️</a:t>
            </a:r>
            <a:endParaRPr lang="en-US" sz="3200" dirty="0"/>
          </a:p>
        </p:txBody>
      </p:sp>
      <p:sp>
        <p:nvSpPr>
          <p:cNvPr id="18" name="Text 16"/>
          <p:cNvSpPr/>
          <p:nvPr/>
        </p:nvSpPr>
        <p:spPr>
          <a:xfrm>
            <a:off x="7223760" y="4389120"/>
            <a:ext cx="4389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91F1F"/>
                </a:solidFill>
              </a:rPr>
              <a:t>Student voice disconnected from care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7223760" y="4846320"/>
            <a:ext cx="43891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2C2C2A"/>
                </a:solidFill>
              </a:rPr>
              <a:t>Paper journals either don't get read or don't flow into the pastoral structure. Student reflections should land with the right adult at the right time.</a:t>
            </a:r>
            <a:endParaRPr lang="en-US" sz="10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EA5321"/>
                </a:solidFill>
              </a:rPr>
              <a:t>🌱  2  ·  Skilly — one platform, four pillars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555656"/>
                </a:solidFill>
              </a:rPr>
              <a:t>Built specifically for SPHE delivery in Irish schools — no generic LMS, no bolt-ons.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1645920"/>
            <a:ext cx="5486400" cy="2103120"/>
          </a:xfrm>
          <a:prstGeom prst="roundRect">
            <a:avLst>
              <a:gd name="adj" fmla="val 8696"/>
            </a:avLst>
          </a:prstGeom>
          <a:solidFill>
            <a:srgbClr val="FDEEE9"/>
          </a:solidFill>
          <a:ln w="25400">
            <a:solidFill>
              <a:srgbClr val="EA532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22960" y="192024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dirty="0">
                <a:solidFill>
                  <a:srgbClr val="000000"/>
                </a:solidFill>
              </a:rPr>
              <a:t>📚</a:t>
            </a:r>
            <a:endParaRPr lang="en-US" sz="5600" dirty="0"/>
          </a:p>
        </p:txBody>
      </p:sp>
      <p:sp>
        <p:nvSpPr>
          <p:cNvPr id="6" name="Text 4"/>
          <p:cNvSpPr/>
          <p:nvPr/>
        </p:nvSpPr>
        <p:spPr>
          <a:xfrm>
            <a:off x="2011680" y="196596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EA5321"/>
                </a:solidFill>
              </a:rPr>
              <a:t>CURRICULUM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2011680" y="2423160"/>
            <a:ext cx="38404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2C2C2A"/>
                </a:solidFill>
              </a:rPr>
              <a:t>180 SPHE lessons · Junior + Senior Cycle · 30-week scaffolded plans · Gaeilge interface.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6217920" y="1645920"/>
            <a:ext cx="5486400" cy="2103120"/>
          </a:xfrm>
          <a:prstGeom prst="roundRect">
            <a:avLst>
              <a:gd name="adj" fmla="val 8696"/>
            </a:avLst>
          </a:prstGeom>
          <a:solidFill>
            <a:srgbClr val="E7F7F4"/>
          </a:solidFill>
          <a:ln w="25400">
            <a:solidFill>
              <a:srgbClr val="0CAB9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92240" y="192024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dirty="0">
                <a:solidFill>
                  <a:srgbClr val="000000"/>
                </a:solidFill>
              </a:rPr>
              <a:t>🎯</a:t>
            </a:r>
            <a:endParaRPr lang="en-US" sz="5600" dirty="0"/>
          </a:p>
        </p:txBody>
      </p:sp>
      <p:sp>
        <p:nvSpPr>
          <p:cNvPr id="10" name="Text 8"/>
          <p:cNvSpPr/>
          <p:nvPr/>
        </p:nvSpPr>
        <p:spPr>
          <a:xfrm>
            <a:off x="7680960" y="196596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0CAB91"/>
                </a:solidFill>
              </a:rPr>
              <a:t>CLASSROOM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7680960" y="2423160"/>
            <a:ext cx="38404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2C2C2A"/>
                </a:solidFill>
              </a:rPr>
              <a:t>Branded slide decks, printable lesson plans, ADRA activities, case studies, pop quizzes.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48640" y="3977640"/>
            <a:ext cx="5486400" cy="2103120"/>
          </a:xfrm>
          <a:prstGeom prst="roundRect">
            <a:avLst>
              <a:gd name="adj" fmla="val 8696"/>
            </a:avLst>
          </a:prstGeom>
          <a:solidFill>
            <a:srgbClr val="EEEDF8"/>
          </a:solidFill>
          <a:ln w="25400">
            <a:solidFill>
              <a:srgbClr val="534AB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22960" y="425196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dirty="0">
                <a:solidFill>
                  <a:srgbClr val="000000"/>
                </a:solidFill>
              </a:rPr>
              <a:t>💛</a:t>
            </a:r>
            <a:endParaRPr lang="en-US" sz="5600" dirty="0"/>
          </a:p>
        </p:txBody>
      </p:sp>
      <p:sp>
        <p:nvSpPr>
          <p:cNvPr id="14" name="Text 12"/>
          <p:cNvSpPr/>
          <p:nvPr/>
        </p:nvSpPr>
        <p:spPr>
          <a:xfrm>
            <a:off x="2011680" y="429768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534AB7"/>
                </a:solidFill>
              </a:rPr>
              <a:t>PASTORAL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2011680" y="4754880"/>
            <a:ext cx="38404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2C2C2A"/>
                </a:solidFill>
              </a:rPr>
              <a:t>Daily Pulse, weekly wellbeing, tutorial time, private pastoral notes, crisis signposting.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217920" y="3977640"/>
            <a:ext cx="5486400" cy="2103120"/>
          </a:xfrm>
          <a:prstGeom prst="roundRect">
            <a:avLst>
              <a:gd name="adj" fmla="val 8696"/>
            </a:avLst>
          </a:prstGeom>
          <a:solidFill>
            <a:srgbClr val="FEF9EE"/>
          </a:solidFill>
          <a:ln w="25400">
            <a:solidFill>
              <a:srgbClr val="F0BF5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492240" y="425196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dirty="0">
                <a:solidFill>
                  <a:srgbClr val="000000"/>
                </a:solidFill>
              </a:rPr>
              <a:t>📈</a:t>
            </a:r>
            <a:endParaRPr lang="en-US" sz="5600" dirty="0"/>
          </a:p>
        </p:txBody>
      </p:sp>
      <p:sp>
        <p:nvSpPr>
          <p:cNvPr id="18" name="Text 16"/>
          <p:cNvSpPr/>
          <p:nvPr/>
        </p:nvSpPr>
        <p:spPr>
          <a:xfrm>
            <a:off x="7680960" y="429768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F0BF50"/>
                </a:solidFill>
              </a:rPr>
              <a:t>REPORTING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7680960" y="4754880"/>
            <a:ext cx="38404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2C2C2A"/>
                </a:solidFill>
              </a:rPr>
              <a:t>DES 400-hour wellbeing · Whole-School Framework · SSE · board report · per-student evidence.</a:t>
            </a:r>
            <a:endParaRPr lang="en-US" sz="12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534AB7"/>
                </a:solidFill>
              </a:rPr>
              <a:t>👥  3  ·  Four roles — one shared picture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555656"/>
                </a:solidFill>
              </a:rPr>
              <a:t>Every user sees exactly what they need. Nothing more. Nothing less.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1645920"/>
            <a:ext cx="2651760" cy="4572000"/>
          </a:xfrm>
          <a:prstGeom prst="roundRect">
            <a:avLst>
              <a:gd name="adj" fmla="val 6897"/>
            </a:avLst>
          </a:prstGeom>
          <a:solidFill>
            <a:srgbClr val="F7FBFD"/>
          </a:solidFill>
          <a:ln w="25400">
            <a:solidFill>
              <a:srgbClr val="9DCBE3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188720" y="2011680"/>
            <a:ext cx="1371600" cy="1371600"/>
          </a:xfrm>
          <a:prstGeom prst="ellipse">
            <a:avLst/>
          </a:prstGeom>
          <a:solidFill>
            <a:srgbClr val="9DCBE3"/>
          </a:solidFill>
          <a:ln w="12700">
            <a:solidFill>
              <a:srgbClr val="9DCBE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188720" y="2011680"/>
            <a:ext cx="1371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000" dirty="0">
                <a:solidFill>
                  <a:srgbClr val="000000"/>
                </a:solidFill>
              </a:rPr>
              <a:t>🎓</a:t>
            </a:r>
            <a:endParaRPr lang="en-US" sz="5000" dirty="0"/>
          </a:p>
        </p:txBody>
      </p:sp>
      <p:sp>
        <p:nvSpPr>
          <p:cNvPr id="7" name="Text 5"/>
          <p:cNvSpPr/>
          <p:nvPr/>
        </p:nvSpPr>
        <p:spPr>
          <a:xfrm>
            <a:off x="640080" y="356616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9DCBE3"/>
                </a:solidFill>
              </a:rPr>
              <a:t>Student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822960" y="4114800"/>
            <a:ext cx="210312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Writes reflections · logs daily mood · sees their own progress. Never sees other students' data.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383280" y="1645920"/>
            <a:ext cx="2651760" cy="4572000"/>
          </a:xfrm>
          <a:prstGeom prst="roundRect">
            <a:avLst>
              <a:gd name="adj" fmla="val 6897"/>
            </a:avLst>
          </a:prstGeom>
          <a:solidFill>
            <a:srgbClr val="FDF1ED"/>
          </a:solidFill>
          <a:ln w="25400">
            <a:solidFill>
              <a:srgbClr val="EA5321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023360" y="2011680"/>
            <a:ext cx="1371600" cy="1371600"/>
          </a:xfrm>
          <a:prstGeom prst="ellipse">
            <a:avLst/>
          </a:prstGeom>
          <a:solidFill>
            <a:srgbClr val="EA5321"/>
          </a:solidFill>
          <a:ln w="12700">
            <a:solidFill>
              <a:srgbClr val="EA532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023360" y="2011680"/>
            <a:ext cx="1371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000" dirty="0">
                <a:solidFill>
                  <a:srgbClr val="000000"/>
                </a:solidFill>
              </a:rPr>
              <a:t>👩‍🏫</a:t>
            </a:r>
            <a:endParaRPr lang="en-US" sz="5000" dirty="0"/>
          </a:p>
        </p:txBody>
      </p:sp>
      <p:sp>
        <p:nvSpPr>
          <p:cNvPr id="12" name="Text 10"/>
          <p:cNvSpPr/>
          <p:nvPr/>
        </p:nvSpPr>
        <p:spPr>
          <a:xfrm>
            <a:off x="3474720" y="356616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EA5321"/>
                </a:solidFill>
              </a:rPr>
              <a:t>Teacher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3657600" y="4114800"/>
            <a:ext cx="210312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Reviews reflections · tracks class progress · delivers lessons · spots wellbeing alerts early.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217920" y="1645920"/>
            <a:ext cx="2651760" cy="4572000"/>
          </a:xfrm>
          <a:prstGeom prst="roundRect">
            <a:avLst>
              <a:gd name="adj" fmla="val 6897"/>
            </a:avLst>
          </a:prstGeom>
          <a:solidFill>
            <a:srgbClr val="ECF8F6"/>
          </a:solidFill>
          <a:ln w="25400">
            <a:solidFill>
              <a:srgbClr val="0CAB91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858000" y="2011680"/>
            <a:ext cx="1371600" cy="1371600"/>
          </a:xfrm>
          <a:prstGeom prst="ellipse">
            <a:avLst/>
          </a:prstGeom>
          <a:solidFill>
            <a:srgbClr val="0CAB91"/>
          </a:solidFill>
          <a:ln w="12700">
            <a:solidFill>
              <a:srgbClr val="0CAB91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858000" y="2011680"/>
            <a:ext cx="1371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000" dirty="0">
                <a:solidFill>
                  <a:srgbClr val="000000"/>
                </a:solidFill>
              </a:rPr>
              <a:t>📋</a:t>
            </a:r>
            <a:endParaRPr lang="en-US" sz="5000" dirty="0"/>
          </a:p>
        </p:txBody>
      </p:sp>
      <p:sp>
        <p:nvSpPr>
          <p:cNvPr id="17" name="Text 15"/>
          <p:cNvSpPr/>
          <p:nvPr/>
        </p:nvSpPr>
        <p:spPr>
          <a:xfrm>
            <a:off x="6309360" y="356616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CAB91"/>
                </a:solidFill>
              </a:rPr>
              <a:t>Coordinator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6492240" y="4114800"/>
            <a:ext cx="210312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Plans the scheme of work · assigns teachers · sees whole-school wellbeing · generates reports.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9052560" y="1645920"/>
            <a:ext cx="2651760" cy="4572000"/>
          </a:xfrm>
          <a:prstGeom prst="roundRect">
            <a:avLst>
              <a:gd name="adj" fmla="val 6897"/>
            </a:avLst>
          </a:prstGeom>
          <a:solidFill>
            <a:srgbClr val="F1F1F1"/>
          </a:solidFill>
          <a:ln w="25400">
            <a:solidFill>
              <a:srgbClr val="555656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9692640" y="2011680"/>
            <a:ext cx="1371600" cy="1371600"/>
          </a:xfrm>
          <a:prstGeom prst="ellipse">
            <a:avLst/>
          </a:prstGeom>
          <a:solidFill>
            <a:srgbClr val="555656"/>
          </a:solidFill>
          <a:ln w="12700">
            <a:solidFill>
              <a:srgbClr val="55565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9692640" y="2011680"/>
            <a:ext cx="1371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000" dirty="0">
                <a:solidFill>
                  <a:srgbClr val="000000"/>
                </a:solidFill>
              </a:rPr>
              <a:t>🛠️</a:t>
            </a:r>
            <a:endParaRPr lang="en-US" sz="5000" dirty="0"/>
          </a:p>
        </p:txBody>
      </p:sp>
      <p:sp>
        <p:nvSpPr>
          <p:cNvPr id="22" name="Text 20"/>
          <p:cNvSpPr/>
          <p:nvPr/>
        </p:nvSpPr>
        <p:spPr>
          <a:xfrm>
            <a:off x="9144000" y="356616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555656"/>
                </a:solidFill>
              </a:rPr>
              <a:t>Admin (Principal)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9326880" y="4114800"/>
            <a:ext cx="210312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Manages users · controls subjects · owns audit log · GDPR · safeguarding email alerts.</a:t>
            </a:r>
            <a:endParaRPr lang="en-US" sz="11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EA5321"/>
                </a:solidFill>
              </a:rPr>
              <a:t>☀️  4  ·  A day with Skilly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555656"/>
                </a:solidFill>
              </a:rPr>
              <a:t>How the four pillars flow through one teaching day.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1691640"/>
            <a:ext cx="10972800" cy="822960"/>
          </a:xfrm>
          <a:prstGeom prst="roundRect">
            <a:avLst>
              <a:gd name="adj" fmla="val 11111"/>
            </a:avLst>
          </a:prstGeom>
          <a:solidFill>
            <a:srgbClr val="FEF6F4"/>
          </a:solidFill>
          <a:ln w="12700">
            <a:solidFill>
              <a:srgbClr val="EA532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1783080"/>
            <a:ext cx="1371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A5321"/>
                </a:solidFill>
              </a:rPr>
              <a:t>8:45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2194560" y="1783080"/>
            <a:ext cx="731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🫀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017520" y="178308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2C2A"/>
                </a:solidFill>
              </a:rPr>
              <a:t>Daily Pulse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852160" y="1783080"/>
            <a:ext cx="5486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555656"/>
                </a:solidFill>
              </a:rPr>
              <a:t>Every student logs their mood in 10 seconds on arrival. Tutor sees the class sentiment before first bell.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48640" y="2606040"/>
            <a:ext cx="10972800" cy="822960"/>
          </a:xfrm>
          <a:prstGeom prst="roundRect">
            <a:avLst>
              <a:gd name="adj" fmla="val 11111"/>
            </a:avLst>
          </a:prstGeom>
          <a:solidFill>
            <a:srgbClr val="FEF6F4"/>
          </a:solidFill>
          <a:ln w="12700">
            <a:solidFill>
              <a:srgbClr val="EA532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31520" y="2697480"/>
            <a:ext cx="1371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A5321"/>
                </a:solidFill>
              </a:rPr>
              <a:t>10:10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2194560" y="2697480"/>
            <a:ext cx="731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📚</a:t>
            </a:r>
            <a:endParaRPr lang="en-US" sz="2600" dirty="0"/>
          </a:p>
        </p:txBody>
      </p:sp>
      <p:sp>
        <p:nvSpPr>
          <p:cNvPr id="12" name="Text 10"/>
          <p:cNvSpPr/>
          <p:nvPr/>
        </p:nvSpPr>
        <p:spPr>
          <a:xfrm>
            <a:off x="3017520" y="269748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2C2A"/>
                </a:solidFill>
              </a:rPr>
              <a:t>SPHE Lesson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852160" y="2697480"/>
            <a:ext cx="5486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555656"/>
                </a:solidFill>
              </a:rPr>
              <a:t>Teacher projects the auto-generated Skilly slide deck — opener, video, quiz, activities, reflection.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48640" y="3520440"/>
            <a:ext cx="10972800" cy="822960"/>
          </a:xfrm>
          <a:prstGeom prst="roundRect">
            <a:avLst>
              <a:gd name="adj" fmla="val 11111"/>
            </a:avLst>
          </a:prstGeom>
          <a:solidFill>
            <a:srgbClr val="FEF6F4"/>
          </a:solidFill>
          <a:ln w="12700">
            <a:solidFill>
              <a:srgbClr val="EA5321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31520" y="3611880"/>
            <a:ext cx="1371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A5321"/>
                </a:solidFill>
              </a:rPr>
              <a:t>10:40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2194560" y="3611880"/>
            <a:ext cx="731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✍️</a:t>
            </a:r>
            <a:endParaRPr lang="en-US" sz="2600" dirty="0"/>
          </a:p>
        </p:txBody>
      </p:sp>
      <p:sp>
        <p:nvSpPr>
          <p:cNvPr id="17" name="Text 15"/>
          <p:cNvSpPr/>
          <p:nvPr/>
        </p:nvSpPr>
        <p:spPr>
          <a:xfrm>
            <a:off x="3017520" y="361188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2C2A"/>
                </a:solidFill>
              </a:rPr>
              <a:t>Student Reflection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5852160" y="3611880"/>
            <a:ext cx="5486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555656"/>
                </a:solidFill>
              </a:rPr>
              <a:t>Students write their reflection in Skilly. Get formative feedback on how deep their reflection went.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548640" y="4434840"/>
            <a:ext cx="10972800" cy="822960"/>
          </a:xfrm>
          <a:prstGeom prst="roundRect">
            <a:avLst>
              <a:gd name="adj" fmla="val 11111"/>
            </a:avLst>
          </a:prstGeom>
          <a:solidFill>
            <a:srgbClr val="FEF6F4"/>
          </a:solidFill>
          <a:ln w="12700">
            <a:solidFill>
              <a:srgbClr val="EA5321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31520" y="4526280"/>
            <a:ext cx="1371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A5321"/>
                </a:solidFill>
              </a:rPr>
              <a:t>After school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2194560" y="4526280"/>
            <a:ext cx="731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👩‍🏫</a:t>
            </a:r>
            <a:endParaRPr lang="en-US" sz="2600" dirty="0"/>
          </a:p>
        </p:txBody>
      </p:sp>
      <p:sp>
        <p:nvSpPr>
          <p:cNvPr id="22" name="Text 20"/>
          <p:cNvSpPr/>
          <p:nvPr/>
        </p:nvSpPr>
        <p:spPr>
          <a:xfrm>
            <a:off x="3017520" y="452628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2C2A"/>
                </a:solidFill>
              </a:rPr>
              <a:t>Teacher Review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5852160" y="4526280"/>
            <a:ext cx="5486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555656"/>
                </a:solidFill>
              </a:rPr>
              <a:t>Teacher accepts Skilly's suggested levels or overrides. Any wellbeing alerts auto-email the DLP.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48640" y="5349240"/>
            <a:ext cx="10972800" cy="822960"/>
          </a:xfrm>
          <a:prstGeom prst="roundRect">
            <a:avLst>
              <a:gd name="adj" fmla="val 11111"/>
            </a:avLst>
          </a:prstGeom>
          <a:solidFill>
            <a:srgbClr val="FEF6F4"/>
          </a:solidFill>
          <a:ln w="12700">
            <a:solidFill>
              <a:srgbClr val="EA5321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731520" y="5440680"/>
            <a:ext cx="1371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A5321"/>
                </a:solidFill>
              </a:rPr>
              <a:t>Ongoing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2194560" y="5440680"/>
            <a:ext cx="731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📊</a:t>
            </a:r>
            <a:endParaRPr lang="en-US" sz="2600" dirty="0"/>
          </a:p>
        </p:txBody>
      </p:sp>
      <p:sp>
        <p:nvSpPr>
          <p:cNvPr id="27" name="Text 25"/>
          <p:cNvSpPr/>
          <p:nvPr/>
        </p:nvSpPr>
        <p:spPr>
          <a:xfrm>
            <a:off x="3017520" y="544068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2C2A"/>
                </a:solidFill>
              </a:rPr>
              <a:t>Coordinator View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5852160" y="5440680"/>
            <a:ext cx="5486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555656"/>
                </a:solidFill>
              </a:rPr>
              <a:t>Whole-school wellbeing trend updates live. Scheme of Work progress tracked per class per week.</a:t>
            </a:r>
            <a:endParaRPr lang="en-US" sz="11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EA5321"/>
                </a:solidFill>
              </a:rPr>
              <a:t>📚  5  ·  Curriculum — 180 lessons, ready to teach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555656"/>
                </a:solidFill>
              </a:rPr>
              <a:t>Every NCCA SPHE learning outcome, mapped and scaffolded.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1737360"/>
            <a:ext cx="2606040" cy="1737360"/>
          </a:xfrm>
          <a:prstGeom prst="roundRect">
            <a:avLst>
              <a:gd name="adj" fmla="val 7895"/>
            </a:avLst>
          </a:prstGeom>
          <a:solidFill>
            <a:srgbClr val="FDE8E1"/>
          </a:solidFill>
          <a:ln w="25400">
            <a:solidFill>
              <a:srgbClr val="EA532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82880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EA5321"/>
                </a:solidFill>
              </a:rPr>
              <a:t>180</a:t>
            </a:r>
            <a:endParaRPr lang="en-US" sz="4800" dirty="0"/>
          </a:p>
        </p:txBody>
      </p:sp>
      <p:sp>
        <p:nvSpPr>
          <p:cNvPr id="6" name="Text 4"/>
          <p:cNvSpPr/>
          <p:nvPr/>
        </p:nvSpPr>
        <p:spPr>
          <a:xfrm>
            <a:off x="548640" y="269748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A33714"/>
                </a:solidFill>
              </a:rPr>
              <a:t>Lessons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310896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555656"/>
                </a:solidFill>
              </a:rPr>
              <a:t>across Junior + Senior Cycle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337560" y="1737360"/>
            <a:ext cx="2606040" cy="1737360"/>
          </a:xfrm>
          <a:prstGeom prst="roundRect">
            <a:avLst>
              <a:gd name="adj" fmla="val 7895"/>
            </a:avLst>
          </a:prstGeom>
          <a:solidFill>
            <a:srgbClr val="FDE8E1"/>
          </a:solidFill>
          <a:ln w="25400">
            <a:solidFill>
              <a:srgbClr val="EA532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337560" y="182880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EA5321"/>
                </a:solidFill>
              </a:rPr>
              <a:t>6</a:t>
            </a:r>
            <a:endParaRPr lang="en-US" sz="4800" dirty="0"/>
          </a:p>
        </p:txBody>
      </p:sp>
      <p:sp>
        <p:nvSpPr>
          <p:cNvPr id="10" name="Text 8"/>
          <p:cNvSpPr/>
          <p:nvPr/>
        </p:nvSpPr>
        <p:spPr>
          <a:xfrm>
            <a:off x="3337560" y="269748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A33714"/>
                </a:solidFill>
              </a:rPr>
              <a:t>Year groups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3337560" y="310896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555656"/>
                </a:solidFill>
              </a:rPr>
              <a:t>1st Year → 6th Year + TY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6126480" y="1737360"/>
            <a:ext cx="2606040" cy="1737360"/>
          </a:xfrm>
          <a:prstGeom prst="roundRect">
            <a:avLst>
              <a:gd name="adj" fmla="val 7895"/>
            </a:avLst>
          </a:prstGeom>
          <a:solidFill>
            <a:srgbClr val="FDE8E1"/>
          </a:solidFill>
          <a:ln w="25400">
            <a:solidFill>
              <a:srgbClr val="EA532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126480" y="182880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EA5321"/>
                </a:solidFill>
              </a:rPr>
              <a:t>7</a:t>
            </a:r>
            <a:endParaRPr lang="en-US" sz="4800" dirty="0"/>
          </a:p>
        </p:txBody>
      </p:sp>
      <p:sp>
        <p:nvSpPr>
          <p:cNvPr id="14" name="Text 12"/>
          <p:cNvSpPr/>
          <p:nvPr/>
        </p:nvSpPr>
        <p:spPr>
          <a:xfrm>
            <a:off x="6126480" y="269748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A33714"/>
                </a:solidFill>
              </a:rPr>
              <a:t>Strands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126480" y="310896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555656"/>
                </a:solidFill>
              </a:rPr>
              <a:t>UMO · MHC · RS · EW · S1 · S2 · S3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8915400" y="1737360"/>
            <a:ext cx="2606040" cy="1737360"/>
          </a:xfrm>
          <a:prstGeom prst="roundRect">
            <a:avLst>
              <a:gd name="adj" fmla="val 7895"/>
            </a:avLst>
          </a:prstGeom>
          <a:solidFill>
            <a:srgbClr val="FDE8E1"/>
          </a:solidFill>
          <a:ln w="25400">
            <a:solidFill>
              <a:srgbClr val="EA532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915400" y="182880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EA5321"/>
                </a:solidFill>
              </a:rPr>
              <a:t>30</a:t>
            </a:r>
            <a:endParaRPr lang="en-US" sz="4800" dirty="0"/>
          </a:p>
        </p:txBody>
      </p:sp>
      <p:sp>
        <p:nvSpPr>
          <p:cNvPr id="18" name="Text 16"/>
          <p:cNvSpPr/>
          <p:nvPr/>
        </p:nvSpPr>
        <p:spPr>
          <a:xfrm>
            <a:off x="8915400" y="269748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A33714"/>
                </a:solidFill>
              </a:rPr>
              <a:t>Week plans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8915400" y="310896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555656"/>
                </a:solidFill>
              </a:rPr>
              <a:t>hand-scaffolded per year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37947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100" kern="0" dirty="0">
                <a:solidFill>
                  <a:srgbClr val="EA5321"/>
                </a:solidFill>
              </a:rPr>
              <a:t>Every lesson includes: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420624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C2C2A"/>
                </a:solidFill>
              </a:rPr>
              <a:t>▶ curated video link (Webwise, Ditch the Label, Irish-made where available)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548640" y="45262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C2C2A"/>
                </a:solidFill>
              </a:rPr>
              <a:t>🤔 4-option pop quiz with reveal and rationale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48640" y="48463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C2C2A"/>
                </a:solidFill>
              </a:rPr>
              <a:t>🧠 individual · 👥 paired · 💬 case study activities (ADRA-aligned)</a:t>
            </a:r>
            <a:endParaRPr lang="en-US" sz="1150" dirty="0"/>
          </a:p>
        </p:txBody>
      </p:sp>
      <p:sp>
        <p:nvSpPr>
          <p:cNvPr id="24" name="Text 22"/>
          <p:cNvSpPr/>
          <p:nvPr/>
        </p:nvSpPr>
        <p:spPr>
          <a:xfrm>
            <a:off x="548640" y="5166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C2C2A"/>
                </a:solidFill>
              </a:rPr>
              <a:t>✍ 4 reflection prompts for the Skilly Diary</a:t>
            </a:r>
            <a:endParaRPr lang="en-US" sz="1150" dirty="0"/>
          </a:p>
        </p:txBody>
      </p:sp>
      <p:sp>
        <p:nvSpPr>
          <p:cNvPr id="25" name="Text 23"/>
          <p:cNvSpPr/>
          <p:nvPr/>
        </p:nvSpPr>
        <p:spPr>
          <a:xfrm>
            <a:off x="548640" y="548640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C2C2A"/>
                </a:solidFill>
              </a:rPr>
              <a:t>🛡️ teacher tips with sensitive-topic handling and DLP referral path</a:t>
            </a:r>
            <a:endParaRPr lang="en-US" sz="1150" dirty="0"/>
          </a:p>
        </p:txBody>
      </p:sp>
      <p:sp>
        <p:nvSpPr>
          <p:cNvPr id="26" name="Text 24"/>
          <p:cNvSpPr/>
          <p:nvPr/>
        </p:nvSpPr>
        <p:spPr>
          <a:xfrm>
            <a:off x="548640" y="580644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C2C2A"/>
                </a:solidFill>
              </a:rPr>
              <a:t>🇮🇪 Gaeilge interface + Irish support organisation links</a:t>
            </a:r>
            <a:endParaRPr lang="en-US" sz="11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0CAB91"/>
                </a:solidFill>
              </a:rPr>
              <a:t>📊  6  ·  Classroom-ready from day one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55656"/>
                </a:solidFill>
              </a:rPr>
              <a:t>One click. One deck. 13 branded slides per lesson — plus PDF and editable Word.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548640" y="1554480"/>
            <a:ext cx="5943600" cy="3108960"/>
          </a:xfrm>
          <a:prstGeom prst="roundRect">
            <a:avLst>
              <a:gd name="adj" fmla="val 5882"/>
            </a:avLst>
          </a:prstGeom>
          <a:solidFill>
            <a:srgbClr val="E2F5F2"/>
          </a:solidFill>
          <a:ln w="38100">
            <a:solidFill>
              <a:srgbClr val="0CAB9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45920"/>
            <a:ext cx="5943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0" dirty="0">
                <a:solidFill>
                  <a:srgbClr val="000000"/>
                </a:solidFill>
              </a:rPr>
              <a:t>📚</a:t>
            </a:r>
            <a:endParaRPr lang="en-US" sz="11000" dirty="0"/>
          </a:p>
        </p:txBody>
      </p:sp>
      <p:sp>
        <p:nvSpPr>
          <p:cNvPr id="6" name="Text 4"/>
          <p:cNvSpPr/>
          <p:nvPr/>
        </p:nvSpPr>
        <p:spPr>
          <a:xfrm>
            <a:off x="822960" y="36118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200" kern="0" dirty="0">
                <a:solidFill>
                  <a:srgbClr val="076E5C"/>
                </a:solidFill>
              </a:rPr>
              <a:t>EW-4.6  ·  EMOTIONAL WELLBEING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822960" y="3886200"/>
            <a:ext cx="5394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2C2C2A"/>
                </a:solidFill>
              </a:rPr>
              <a:t>Recognising Bullying &amp; Abuse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822960" y="438912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555656"/>
                </a:solidFill>
              </a:rPr>
              <a:t>13 slides · PowerPoint · Google Slides · Keynote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6766560" y="1554480"/>
            <a:ext cx="4937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0CAB91"/>
                </a:solidFill>
              </a:rPr>
              <a:t>DOWNLOAD IN ANY FORMAT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6766560" y="1920240"/>
            <a:ext cx="4937760" cy="685800"/>
          </a:xfrm>
          <a:prstGeom prst="roundRect">
            <a:avLst>
              <a:gd name="adj" fmla="val 13333"/>
            </a:avLst>
          </a:prstGeom>
          <a:solidFill>
            <a:srgbClr val="FFFFFF"/>
          </a:solidFill>
          <a:ln w="12700">
            <a:solidFill>
              <a:srgbClr val="0CAB9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903720" y="2011680"/>
            <a:ext cx="548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📊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7589520" y="1965960"/>
            <a:ext cx="2103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76E5C"/>
                </a:solidFill>
              </a:rPr>
              <a:t>Slides (.pptx)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7589520" y="2286000"/>
            <a:ext cx="4023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55656"/>
                </a:solidFill>
              </a:rPr>
              <a:t>Opens in PowerPoint, Keynote, Google Slides.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6766560" y="2697480"/>
            <a:ext cx="4937760" cy="685800"/>
          </a:xfrm>
          <a:prstGeom prst="roundRect">
            <a:avLst>
              <a:gd name="adj" fmla="val 13333"/>
            </a:avLst>
          </a:prstGeom>
          <a:solidFill>
            <a:srgbClr val="FFFFFF"/>
          </a:solidFill>
          <a:ln w="12700">
            <a:solidFill>
              <a:srgbClr val="0CAB91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903720" y="2788920"/>
            <a:ext cx="548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📕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7589520" y="2743200"/>
            <a:ext cx="2103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76E5C"/>
                </a:solidFill>
              </a:rPr>
              <a:t>PDF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7589520" y="3063240"/>
            <a:ext cx="4023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55656"/>
                </a:solidFill>
              </a:rPr>
              <a:t>Print-ready lesson plan for the SPHE folder.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6766560" y="3474720"/>
            <a:ext cx="4937760" cy="685800"/>
          </a:xfrm>
          <a:prstGeom prst="roundRect">
            <a:avLst>
              <a:gd name="adj" fmla="val 13333"/>
            </a:avLst>
          </a:prstGeom>
          <a:solidFill>
            <a:srgbClr val="FFFFFF"/>
          </a:solidFill>
          <a:ln w="12700">
            <a:solidFill>
              <a:srgbClr val="0CAB91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903720" y="3566160"/>
            <a:ext cx="548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📘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7589520" y="3520440"/>
            <a:ext cx="2103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76E5C"/>
                </a:solidFill>
              </a:rPr>
              <a:t>Word (.docx)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7589520" y="3840480"/>
            <a:ext cx="4023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55656"/>
                </a:solidFill>
              </a:rPr>
              <a:t>Editable — tweak activities for your class.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48640" y="4892040"/>
            <a:ext cx="5577840" cy="1417320"/>
          </a:xfrm>
          <a:prstGeom prst="roundRect">
            <a:avLst>
              <a:gd name="adj" fmla="val 9677"/>
            </a:avLst>
          </a:prstGeom>
          <a:solidFill>
            <a:srgbClr val="FDEEE9"/>
          </a:solidFill>
          <a:ln w="25400">
            <a:solidFill>
              <a:srgbClr val="EA5321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31520" y="4983480"/>
            <a:ext cx="7315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🖥️</a:t>
            </a:r>
            <a:endParaRPr lang="en-US" sz="2400" dirty="0"/>
          </a:p>
        </p:txBody>
      </p:sp>
      <p:sp>
        <p:nvSpPr>
          <p:cNvPr id="24" name="Text 22"/>
          <p:cNvSpPr/>
          <p:nvPr/>
        </p:nvSpPr>
        <p:spPr>
          <a:xfrm>
            <a:off x="1463040" y="498348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150" kern="0" dirty="0">
                <a:solidFill>
                  <a:srgbClr val="A33714"/>
                </a:solidFill>
              </a:rPr>
              <a:t>WORKS HOWEVER YOUR SCHOOL IS SET UP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731520" y="5303520"/>
            <a:ext cx="530352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2C2C2A"/>
                </a:solidFill>
              </a:rPr>
              <a:t>1:1 devices. Shared computer rooms. Print-and-project classrooms. The teacher projects the deck in class; students write reflections whenever they next have device access — school or home. Designed for Irish classrooms as they are.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6309360" y="4892040"/>
            <a:ext cx="5394960" cy="1417320"/>
          </a:xfrm>
          <a:prstGeom prst="roundRect">
            <a:avLst>
              <a:gd name="adj" fmla="val 9677"/>
            </a:avLst>
          </a:prstGeom>
          <a:solidFill>
            <a:srgbClr val="E7F7F4"/>
          </a:solidFill>
          <a:ln w="25400">
            <a:solidFill>
              <a:srgbClr val="0CAB91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492240" y="4983480"/>
            <a:ext cx="7315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👩‍🏫</a:t>
            </a:r>
            <a:endParaRPr lang="en-US" sz="2400" dirty="0"/>
          </a:p>
        </p:txBody>
      </p:sp>
      <p:sp>
        <p:nvSpPr>
          <p:cNvPr id="28" name="Text 26"/>
          <p:cNvSpPr/>
          <p:nvPr/>
        </p:nvSpPr>
        <p:spPr>
          <a:xfrm>
            <a:off x="7223760" y="4983480"/>
            <a:ext cx="4480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150" kern="0" dirty="0">
                <a:solidFill>
                  <a:srgbClr val="076E5C"/>
                </a:solidFill>
              </a:rPr>
              <a:t>SPHE IS COACHING. SKILLY PREPARES THE GROUND.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492240" y="5303520"/>
            <a:ext cx="512064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2C2C2A"/>
                </a:solidFill>
              </a:rPr>
              <a:t>You lead the conversation. Skilly readies the lesson, captures reflections and flags safeguarding — so the hour is you-with-students, not you-at-the-photocopier. SPHE stays relational. Your professional judgement is always final.</a:t>
            </a:r>
            <a:endParaRPr lang="en-US" sz="10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534AB7"/>
                </a:solidFill>
              </a:rPr>
              <a:t>💬  7  ·  Student voice — three layers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555656"/>
                </a:solidFill>
              </a:rPr>
              <a:t>Every student has three ways to be heard — from a 10-second pulse to a deep reflection.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1645920"/>
            <a:ext cx="10972800" cy="1325880"/>
          </a:xfrm>
          <a:prstGeom prst="roundRect">
            <a:avLst>
              <a:gd name="adj" fmla="val 10345"/>
            </a:avLst>
          </a:prstGeom>
          <a:solidFill>
            <a:srgbClr val="ECF8F6"/>
          </a:solidFill>
          <a:ln w="25400">
            <a:solidFill>
              <a:srgbClr val="0CAB91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22960" y="1847088"/>
            <a:ext cx="914400" cy="914400"/>
          </a:xfrm>
          <a:prstGeom prst="ellipse">
            <a:avLst/>
          </a:prstGeom>
          <a:solidFill>
            <a:srgbClr val="0CAB91"/>
          </a:solidFill>
          <a:ln w="12700">
            <a:solidFill>
              <a:srgbClr val="0CAB9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1847088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dirty="0">
                <a:solidFill>
                  <a:srgbClr val="000000"/>
                </a:solidFill>
              </a:rPr>
              <a:t>🫀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1920240" y="1828800"/>
            <a:ext cx="7315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CAB91"/>
                </a:solidFill>
              </a:rPr>
              <a:t>Daily Pulse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1920240" y="2286000"/>
            <a:ext cx="93268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10 seconds. One emoji mood, optionally a tag or sentence. Tutor sees aggregate class picture — early warning for mood dips.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9418320" y="1828800"/>
            <a:ext cx="2103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i="1" spc="100" kern="0" dirty="0">
                <a:solidFill>
                  <a:srgbClr val="0CAB91"/>
                </a:solidFill>
              </a:rPr>
              <a:t>10 sec · daily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548640" y="3154680"/>
            <a:ext cx="10972800" cy="1325880"/>
          </a:xfrm>
          <a:prstGeom prst="roundRect">
            <a:avLst>
              <a:gd name="adj" fmla="val 10345"/>
            </a:avLst>
          </a:prstGeom>
          <a:solidFill>
            <a:srgbClr val="FDF1ED"/>
          </a:solidFill>
          <a:ln w="25400">
            <a:solidFill>
              <a:srgbClr val="EA5321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822960" y="3355848"/>
            <a:ext cx="914400" cy="914400"/>
          </a:xfrm>
          <a:prstGeom prst="ellipse">
            <a:avLst/>
          </a:prstGeom>
          <a:solidFill>
            <a:srgbClr val="EA5321"/>
          </a:solidFill>
          <a:ln w="12700">
            <a:solidFill>
              <a:srgbClr val="EA5321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22960" y="3355848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dirty="0">
                <a:solidFill>
                  <a:srgbClr val="000000"/>
                </a:solidFill>
              </a:rPr>
              <a:t>💛</a:t>
            </a:r>
            <a:endParaRPr lang="en-US" sz="3600" dirty="0"/>
          </a:p>
        </p:txBody>
      </p:sp>
      <p:sp>
        <p:nvSpPr>
          <p:cNvPr id="13" name="Text 11"/>
          <p:cNvSpPr/>
          <p:nvPr/>
        </p:nvSpPr>
        <p:spPr>
          <a:xfrm>
            <a:off x="1920240" y="3337560"/>
            <a:ext cx="7315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A5321"/>
                </a:solidFill>
              </a:rPr>
              <a:t>Weekly Wellbeing Check-in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1920240" y="3794760"/>
            <a:ext cx="93268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6-step carousel covering the 6 Wellbeing Indicators (Active · Resilient · Connected · Aware · Respected · Responsible). Feeds the school-wide WBI trend.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9418320" y="3337560"/>
            <a:ext cx="2103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i="1" spc="100" kern="0" dirty="0">
                <a:solidFill>
                  <a:srgbClr val="EA5321"/>
                </a:solidFill>
              </a:rPr>
              <a:t>60 sec · weekly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548640" y="4663440"/>
            <a:ext cx="10972800" cy="1325880"/>
          </a:xfrm>
          <a:prstGeom prst="roundRect">
            <a:avLst>
              <a:gd name="adj" fmla="val 10345"/>
            </a:avLst>
          </a:prstGeom>
          <a:solidFill>
            <a:srgbClr val="F1F1F9"/>
          </a:solidFill>
          <a:ln w="25400">
            <a:solidFill>
              <a:srgbClr val="534AB7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22960" y="4864608"/>
            <a:ext cx="914400" cy="914400"/>
          </a:xfrm>
          <a:prstGeom prst="ellipse">
            <a:avLst/>
          </a:prstGeom>
          <a:solidFill>
            <a:srgbClr val="534AB7"/>
          </a:solidFill>
          <a:ln w="12700">
            <a:solidFill>
              <a:srgbClr val="534AB7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22960" y="4864608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dirty="0">
                <a:solidFill>
                  <a:srgbClr val="000000"/>
                </a:solidFill>
              </a:rPr>
              <a:t>✍️</a:t>
            </a:r>
            <a:endParaRPr lang="en-US" sz="3600" dirty="0"/>
          </a:p>
        </p:txBody>
      </p:sp>
      <p:sp>
        <p:nvSpPr>
          <p:cNvPr id="19" name="Text 17"/>
          <p:cNvSpPr/>
          <p:nvPr/>
        </p:nvSpPr>
        <p:spPr>
          <a:xfrm>
            <a:off x="1920240" y="4846320"/>
            <a:ext cx="7315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534AB7"/>
                </a:solidFill>
              </a:rPr>
              <a:t>Skilly Diary Reflections</a:t>
            </a:r>
            <a:endParaRPr lang="en-US" sz="1700" dirty="0"/>
          </a:p>
        </p:txBody>
      </p:sp>
      <p:sp>
        <p:nvSpPr>
          <p:cNvPr id="20" name="Text 18"/>
          <p:cNvSpPr/>
          <p:nvPr/>
        </p:nvSpPr>
        <p:spPr>
          <a:xfrm>
            <a:off x="1920240" y="5303520"/>
            <a:ext cx="93268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75–100 word reflections on teacher-set SPHE prompts. Students get formative feedback and self-rate their own reflection. Teachers review and add notes.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418320" y="4846320"/>
            <a:ext cx="2103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i="1" spc="100" kern="0" dirty="0">
                <a:solidFill>
                  <a:srgbClr val="534AB7"/>
                </a:solidFill>
              </a:rPr>
              <a:t>5 min · per lesson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548640" y="626364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555656"/>
                </a:solidFill>
              </a:rPr>
              <a:t>If a student picks 'Low' or 'Awful' on the Daily Pulse, in-school support (tutor / Year Head / DLP) is surfaced immediately — Children First aligned.</a:t>
            </a:r>
            <a:endParaRPr lang="en-US" sz="10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0CAB91"/>
                </a:solidFill>
              </a:rPr>
              <a:t>♿  8  ·  Accessibility — built in, not bolted on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555656"/>
                </a:solidFill>
              </a:rPr>
              <a:t>Per-student Learning Profiles adapt the UI, scaffolding and feedback rubric.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1645920"/>
            <a:ext cx="3566160" cy="3931920"/>
          </a:xfrm>
          <a:prstGeom prst="roundRect">
            <a:avLst>
              <a:gd name="adj" fmla="val 5128"/>
            </a:avLst>
          </a:prstGeom>
          <a:solidFill>
            <a:srgbClr val="E7F7F4"/>
          </a:solidFill>
          <a:ln w="25400">
            <a:solidFill>
              <a:srgbClr val="0CAB9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828800"/>
            <a:ext cx="35661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0" dirty="0">
                <a:solidFill>
                  <a:srgbClr val="000000"/>
                </a:solidFill>
              </a:rPr>
              <a:t>🧩</a:t>
            </a:r>
            <a:endParaRPr lang="en-US" sz="7000" dirty="0"/>
          </a:p>
        </p:txBody>
      </p:sp>
      <p:sp>
        <p:nvSpPr>
          <p:cNvPr id="6" name="Text 4"/>
          <p:cNvSpPr/>
          <p:nvPr/>
        </p:nvSpPr>
        <p:spPr>
          <a:xfrm>
            <a:off x="731520" y="320040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0CAB91"/>
                </a:solidFill>
              </a:rPr>
              <a:t>Autism-friendly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22960" y="3749040"/>
            <a:ext cx="301752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Reduced motion · sentence starters · visual supports · predictable layout · adapted rubric that values directness equally to elaboration.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389120" y="1645920"/>
            <a:ext cx="3566160" cy="3931920"/>
          </a:xfrm>
          <a:prstGeom prst="roundRect">
            <a:avLst>
              <a:gd name="adj" fmla="val 5128"/>
            </a:avLst>
          </a:prstGeom>
          <a:solidFill>
            <a:srgbClr val="FDEEE9"/>
          </a:solidFill>
          <a:ln w="25400">
            <a:solidFill>
              <a:srgbClr val="EA532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389120" y="1828800"/>
            <a:ext cx="35661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0" dirty="0">
                <a:solidFill>
                  <a:srgbClr val="000000"/>
                </a:solidFill>
              </a:rPr>
              <a:t>📖</a:t>
            </a:r>
            <a:endParaRPr lang="en-US" sz="7000" dirty="0"/>
          </a:p>
        </p:txBody>
      </p:sp>
      <p:sp>
        <p:nvSpPr>
          <p:cNvPr id="10" name="Text 8"/>
          <p:cNvSpPr/>
          <p:nvPr/>
        </p:nvSpPr>
        <p:spPr>
          <a:xfrm>
            <a:off x="4572000" y="320040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EA5321"/>
                </a:solidFill>
              </a:rPr>
              <a:t>Dyslexia-friendly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4663440" y="3749040"/>
            <a:ext cx="301752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High contrast · larger text · sentence starters · extended time indicators.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8229600" y="1645920"/>
            <a:ext cx="3566160" cy="3931920"/>
          </a:xfrm>
          <a:prstGeom prst="roundRect">
            <a:avLst>
              <a:gd name="adj" fmla="val 5128"/>
            </a:avLst>
          </a:prstGeom>
          <a:solidFill>
            <a:srgbClr val="FEF9EE"/>
          </a:solidFill>
          <a:ln w="25400">
            <a:solidFill>
              <a:srgbClr val="F0BF5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229600" y="1828800"/>
            <a:ext cx="35661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0" dirty="0">
                <a:solidFill>
                  <a:srgbClr val="000000"/>
                </a:solidFill>
              </a:rPr>
              <a:t>⚡</a:t>
            </a:r>
            <a:endParaRPr lang="en-US" sz="7000" dirty="0"/>
          </a:p>
        </p:txBody>
      </p:sp>
      <p:sp>
        <p:nvSpPr>
          <p:cNvPr id="14" name="Text 12"/>
          <p:cNvSpPr/>
          <p:nvPr/>
        </p:nvSpPr>
        <p:spPr>
          <a:xfrm>
            <a:off x="8412480" y="320040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0BF50"/>
                </a:solidFill>
              </a:rPr>
              <a:t>ADHD-friendly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8503920" y="3749040"/>
            <a:ext cx="301752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Reduced motion · step indicator for 'where am I in the task' · scaffolded prompts · predictable layout.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548640" y="58064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555656"/>
                </a:solidFill>
              </a:rPr>
              <a:t>Teacher sets the profile from My Students. Student never sees a label — their experience just adapts silently.</a:t>
            </a:r>
            <a:endParaRPr lang="en-US" sz="12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Skilly — SPHE Reflection Platform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Skilly · Marketing Deck</dc:title>
  <dc:subject>Product overview for Irish schools</dc:subject>
  <dc:creator>Skilly</dc:creator>
  <cp:lastModifiedBy>Skilly</cp:lastModifiedBy>
  <cp:revision>1</cp:revision>
  <dcterms:created xsi:type="dcterms:W3CDTF">2026-04-21T06:47:18Z</dcterms:created>
  <dcterms:modified xsi:type="dcterms:W3CDTF">2026-04-21T06:47:18Z</dcterms:modified>
</cp:coreProperties>
</file>