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AB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076E5C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332720" y="3931920"/>
            <a:ext cx="2651760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82296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9144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wellbeing,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822960" y="2834640"/>
            <a:ext cx="9144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gentle.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822960" y="3886200"/>
            <a:ext cx="7680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8F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your school needs to deliver the new Primary Wellbeing Specification (SPHE &amp; PE) for 3rd–6th Class — and the evidence it produces on the way.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58064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skilly.ie/prime   ·   Demo: skilly.ie/demo/prime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PRIMARY SCHOOLS ARE RIGHT NOW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wellbeing curriculum, and no textbook.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6F1"/>
          </a:solidFill>
          <a:ln w="9525">
            <a:solidFill>
              <a:srgbClr val="A3371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218541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specification landed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2569464"/>
            <a:ext cx="29718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NCCA Primary Wellbeing Specification (SPHE + PE, 2025) sets out what every school must now teach across 3rd–6th Class.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15968" y="196596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6F1"/>
          </a:solidFill>
          <a:ln w="9525">
            <a:solidFill>
              <a:srgbClr val="A3371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90288" y="218541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teacher starts from scratch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90288" y="2569464"/>
            <a:ext cx="29718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textbook, so the quality of a child's wellbeing education depends on which class they happen to be in, and how much time that teacher had.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083296" y="196596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6F1"/>
          </a:solidFill>
          <a:ln w="9525">
            <a:solidFill>
              <a:srgbClr val="A3371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57616" y="218541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it still has to be evidenced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57616" y="2569464"/>
            <a:ext cx="29718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Cuntas Míosúil every month, SSE on its cycle, DEIS reporting if you're a DEIS school. All of it written up after the teaching is done.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553212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is the programme and the paperwork in one place, so the wellbeing curriculum lands the same way in every classroom.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FOR PRIMARY, NOT SHRUNK DOWN FROM POST-PRIMARY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things that make it feel right in a primary room.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55321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176272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ECFBF6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17627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📖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517904" y="221284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· Pair · Story · Share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41248" y="2889504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gentle four-step rhythm: think on your own, turn and talk, share a story, then a short reflection. 9-to-12-year-olds aren't small teenagers.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09360" y="1920240"/>
            <a:ext cx="55321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83680" y="2176272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ECFBF6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217627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🎨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278624" y="221284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lesson has its own picture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601968" y="2889504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illustration tied to the learning outcome — on the card, the slides and the printable plan. No clip-art hunting the night before.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4069080"/>
            <a:ext cx="55321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" y="4325112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ECFBF6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432511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👆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17904" y="436168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One-tap reflections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41248" y="5038344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tap and a few words. Drawing counts as reflecting at this age. Low reading load, no blank-page dread.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309360" y="4069080"/>
            <a:ext cx="55321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583680" y="4325112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ECFBF6"/>
          </a:solidFill>
          <a:ln/>
        </p:spPr>
      </p:sp>
      <p:sp>
        <p:nvSpPr>
          <p:cNvPr id="24" name="Text 22"/>
          <p:cNvSpPr/>
          <p:nvPr/>
        </p:nvSpPr>
        <p:spPr>
          <a:xfrm>
            <a:off x="6583680" y="432511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🎉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278624" y="436168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“Well done!” for every child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601968" y="5038344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reflection ends with a celebration and a warm message. Wellbeing should feel good to do.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CURRICULUM, COVERED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lessons across the five strands.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103120" cy="2487168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" y="2016252"/>
            <a:ext cx="2093976" cy="15727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3675888"/>
            <a:ext cx="21031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58368" y="3895344"/>
            <a:ext cx="188366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Wellbeing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852928" y="2011680"/>
            <a:ext cx="2103120" cy="2487168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2016252"/>
            <a:ext cx="2093976" cy="15727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52928" y="3675888"/>
            <a:ext cx="21031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2962656" y="3895344"/>
            <a:ext cx="188366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&amp; My Relationships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157216" y="2011680"/>
            <a:ext cx="2103120" cy="2487168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788" y="2016252"/>
            <a:ext cx="2093976" cy="15727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57216" y="3675888"/>
            <a:ext cx="21031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</a:t>
            </a: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5266944" y="3895344"/>
            <a:ext cx="188366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&amp; the Wider World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7461504" y="2011680"/>
            <a:ext cx="2103120" cy="2487168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76" y="2016252"/>
            <a:ext cx="2093976" cy="15727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61504" y="3675888"/>
            <a:ext cx="21031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7571232" y="3895344"/>
            <a:ext cx="188366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&amp; Changing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9765792" y="2011680"/>
            <a:ext cx="2103120" cy="2487168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0364" y="2016252"/>
            <a:ext cx="2093976" cy="157276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765792" y="3675888"/>
            <a:ext cx="21031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CAB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9875520" y="3895344"/>
            <a:ext cx="188366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 &amp; Me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548640" y="4800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actual illustrations from the product — the same scenes your pupils see on the whiteboard and on the printable plan.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548640" y="5349240"/>
            <a:ext cx="11064240" cy="749808"/>
          </a:xfrm>
          <a:prstGeom prst="roundRect">
            <a:avLst>
              <a:gd name="adj" fmla="val 14634"/>
            </a:avLst>
          </a:prstGeom>
          <a:solidFill>
            <a:srgbClr val="FFF9E8"/>
          </a:solidFill>
          <a:ln w="9525">
            <a:solidFill>
              <a:srgbClr val="F0BF50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822960" y="5349240"/>
            <a:ext cx="10515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A5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&amp; Changing (Strand 4) is off by default. Your school turns it on when your policy and your parents are ready — not before.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LESSON ACTUALLY LOOKS LIKE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minutes, four steps, nothing to prepare.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2606040" cy="2880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212848"/>
            <a:ext cx="457200" cy="457200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2128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2761488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— just you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22960" y="3401568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on the board and a quiet moment. Every child gets to have their own answer first.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374136" y="1965960"/>
            <a:ext cx="2606040" cy="2880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48456" y="2212848"/>
            <a:ext cx="457200" cy="457200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14" name="Text 12"/>
          <p:cNvSpPr/>
          <p:nvPr/>
        </p:nvSpPr>
        <p:spPr>
          <a:xfrm>
            <a:off x="3648456" y="22128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648456" y="2761488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— turn and talk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648456" y="3401568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minutes with the person beside them. The children who never put a hand up still get to speak.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99632" y="1965960"/>
            <a:ext cx="2606040" cy="2880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73952" y="2212848"/>
            <a:ext cx="457200" cy="457200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22128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73952" y="2761488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 — what would you do?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473952" y="3401568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story from a child's life, and a class conversation about it. This is where the teaching happens.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025128" y="1965960"/>
            <a:ext cx="2606040" cy="2880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299448" y="2212848"/>
            <a:ext cx="457200" cy="457200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24" name="Text 22"/>
          <p:cNvSpPr/>
          <p:nvPr/>
        </p:nvSpPr>
        <p:spPr>
          <a:xfrm>
            <a:off x="9299448" y="22128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299448" y="2761488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— journal time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9299448" y="3401568"/>
            <a:ext cx="21031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tap, a few words or a drawing. Then a “Well done!”, and the evidence is recorded.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5120640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ECFBF6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5120640"/>
            <a:ext cx="104241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teacher opens it on the whiteboard and presses go. The slides, the talking points, the teacher notes and the illustration are already there — and the whole plan downloads as a PowerPoint or PDF for the folder.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WITHOUT THE EXTRA EVENING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wellbeing paperwork, already done.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5532120" cy="1874520"/>
          </a:xfrm>
          <a:prstGeom prst="roundRect">
            <a:avLst>
              <a:gd name="adj" fmla="val 5854"/>
            </a:avLst>
          </a:prstGeom>
          <a:solidFill>
            <a:srgbClr val="ECFBF6"/>
          </a:solidFill>
          <a:ln w="9525">
            <a:solidFill>
              <a:srgbClr val="076E5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2139696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NCCA Primary Wellbeing Specification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2523744"/>
            <a:ext cx="4983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map to the 2025 specification (SPHE + PE) across its strands: Wellbeing, Relationships, The Wider World, Growing &amp; Changing, and Movement.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309360" y="1920240"/>
            <a:ext cx="5532120" cy="1874520"/>
          </a:xfrm>
          <a:prstGeom prst="roundRect">
            <a:avLst>
              <a:gd name="adj" fmla="val 5854"/>
            </a:avLst>
          </a:prstGeom>
          <a:solidFill>
            <a:srgbClr val="ECFBF6"/>
          </a:solidFill>
          <a:ln w="9525">
            <a:solidFill>
              <a:srgbClr val="076E5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0" y="2139696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Cuntas Míosúil, sorted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0" y="2523744"/>
            <a:ext cx="4983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lesson is tagged to its strand and learning outcome, so the wellbeing line in your monthly Cuntas Míosúil writes itself.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4023360"/>
            <a:ext cx="5532120" cy="1874520"/>
          </a:xfrm>
          <a:prstGeom prst="roundRect">
            <a:avLst>
              <a:gd name="adj" fmla="val 5854"/>
            </a:avLst>
          </a:prstGeom>
          <a:solidFill>
            <a:srgbClr val="ECFBF6"/>
          </a:solidFill>
          <a:ln w="9525">
            <a:solidFill>
              <a:srgbClr val="076E5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242816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SSE that fits primary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" y="4626864"/>
            <a:ext cx="4983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Self-evaluation uses “Looking at Our School 2022” (Primary) and the four Wellbeing areas. Your coordinator portal only ever shows the primary version.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09360" y="4023360"/>
            <a:ext cx="5532120" cy="1874520"/>
          </a:xfrm>
          <a:prstGeom prst="roundRect">
            <a:avLst>
              <a:gd name="adj" fmla="val 5854"/>
            </a:avLst>
          </a:prstGeom>
          <a:solidFill>
            <a:srgbClr val="ECFBF6"/>
          </a:solidFill>
          <a:ln w="9525">
            <a:solidFill>
              <a:srgbClr val="076E5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0" y="4242816"/>
            <a:ext cx="4983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DEIS, the primary way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83680" y="4626864"/>
            <a:ext cx="4983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DEIS reporting recognises the primary bands — Urban Band 1, Urban Band 2 and Rural — so you see the right language, not post-primary terms.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617220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record builds itself while the lessons are being taught, rather than being written up afterwards.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IT'S FOR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programme, three different days made easier.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2286000"/>
            <a:ext cx="621792" cy="621792"/>
          </a:xfrm>
          <a:prstGeom prst="roundRect">
            <a:avLst>
              <a:gd name="adj" fmla="val 20588"/>
            </a:avLst>
          </a:prstGeom>
          <a:solidFill>
            <a:srgbClr val="ECFBF6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228600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👧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41248" y="3054096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child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41248" y="347472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calm, friendly place to think about how they feel: one tap, a few words or a drawing, and a “Well done!” every time.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15968" y="201168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08576" y="2286000"/>
            <a:ext cx="621792" cy="621792"/>
          </a:xfrm>
          <a:prstGeom prst="roundRect">
            <a:avLst>
              <a:gd name="adj" fmla="val 20588"/>
            </a:avLst>
          </a:prstGeom>
          <a:solidFill>
            <a:srgbClr val="ECFBF6"/>
          </a:solidFill>
          <a:ln/>
        </p:spPr>
      </p:sp>
      <p:sp>
        <p:nvSpPr>
          <p:cNvPr id="14" name="Text 12"/>
          <p:cNvSpPr/>
          <p:nvPr/>
        </p:nvSpPr>
        <p:spPr>
          <a:xfrm>
            <a:off x="4608576" y="228600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🧑‍🏫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608576" y="3054096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class teacher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608576" y="347472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lesson, project the slides, press go. Illustrations, talking points and teacher notes are already there — minutes of prep, not an evening.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83296" y="2011680"/>
            <a:ext cx="35204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75904" y="2286000"/>
            <a:ext cx="621792" cy="621792"/>
          </a:xfrm>
          <a:prstGeom prst="roundRect">
            <a:avLst>
              <a:gd name="adj" fmla="val 20588"/>
            </a:avLst>
          </a:prstGeom>
          <a:solidFill>
            <a:srgbClr val="ECFBF6"/>
          </a:solidFill>
          <a:ln/>
        </p:spPr>
      </p:sp>
      <p:sp>
        <p:nvSpPr>
          <p:cNvPr id="19" name="Text 17"/>
          <p:cNvSpPr/>
          <p:nvPr/>
        </p:nvSpPr>
        <p:spPr>
          <a:xfrm>
            <a:off x="8375904" y="228600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📋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375904" y="3054096"/>
            <a:ext cx="2926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coordinator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375904" y="347472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primary-only portal: SSE, Cuntas Míosúil and DEIS evidence in primary language, with nothing borrowed from post-primary.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48640" y="55778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fáil as Gaeilge: every lesson, prompt and piece of feedback is available in Irish, for Gaelscoileanna and any school teaching wellbeing through Irish.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ADULTS STAY IN CHARGE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supports the people who know the child. It never replaces them.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110642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920240"/>
            <a:ext cx="82296" cy="1280160"/>
          </a:xfrm>
          <a:prstGeom prst="rect">
            <a:avLst/>
          </a:prstGeom>
          <a:solidFill>
            <a:srgbClr val="534AB7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103120"/>
            <a:ext cx="10424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teacher signs off everything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2487168"/>
            <a:ext cx="103327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drafts warm, formative feedback on a child's reflection. The teacher reads it, changes anything they want, and decides when the child sees it.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3383280"/>
            <a:ext cx="110642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3383280"/>
            <a:ext cx="82296" cy="1280160"/>
          </a:xfrm>
          <a:prstGeom prst="rect">
            <a:avLst/>
          </a:prstGeom>
          <a:solidFill>
            <a:srgbClr val="534AB7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566160"/>
            <a:ext cx="10424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Concerns go to a named adult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14400" y="3950208"/>
            <a:ext cx="103327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something in a reflection suggests a child needs a second look, Skilly raises it for a trained adult in your school to review. It never diagnoses, labels, or acts on its own.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846320"/>
            <a:ext cx="110642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" y="4846320"/>
            <a:ext cx="82296" cy="1280160"/>
          </a:xfrm>
          <a:prstGeom prst="rect">
            <a:avLst/>
          </a:prstGeom>
          <a:solidFill>
            <a:srgbClr val="534AB7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5029200"/>
            <a:ext cx="10424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34A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school controls the sensitive content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14400" y="5413248"/>
            <a:ext cx="103327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&amp; Changing is opt-in, per school. Nothing in that strand appears until you switch it on.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DPO AND YOUR BOARD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questions, answered up front.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5532120" cy="1783080"/>
          </a:xfrm>
          <a:prstGeom prst="roundRect">
            <a:avLst>
              <a:gd name="adj" fmla="val 6154"/>
            </a:avLst>
          </a:prstGeom>
          <a:solidFill>
            <a:srgbClr val="ECFBF6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22199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68680" y="280720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in the EU (Frankfurt). Pupil data does not leave the EEA.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309360" y="1965960"/>
            <a:ext cx="5532120" cy="1783080"/>
          </a:xfrm>
          <a:prstGeom prst="roundRect">
            <a:avLst>
              <a:gd name="adj" fmla="val 6154"/>
            </a:avLst>
          </a:prstGeom>
          <a:solidFill>
            <a:srgbClr val="ECFBF6"/>
          </a:solidFill>
          <a:ln/>
        </p:spPr>
      </p:sp>
      <p:sp>
        <p:nvSpPr>
          <p:cNvPr id="11" name="Text 9"/>
          <p:cNvSpPr/>
          <p:nvPr/>
        </p:nvSpPr>
        <p:spPr>
          <a:xfrm>
            <a:off x="6629400" y="222199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629400" y="280720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Pupil work is never used to train an AI model, and is never sold or shared.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5532120" cy="1783080"/>
          </a:xfrm>
          <a:prstGeom prst="roundRect">
            <a:avLst>
              <a:gd name="adj" fmla="val 6154"/>
            </a:avLst>
          </a:prstGeom>
          <a:solidFill>
            <a:srgbClr val="ECFBF6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423367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68680" y="48188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school is the data controller. Article 28(3) DPA and a DPIA are available on request.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09360" y="3977640"/>
            <a:ext cx="5532120" cy="1783080"/>
          </a:xfrm>
          <a:prstGeom prst="roundRect">
            <a:avLst>
              <a:gd name="adj" fmla="val 6154"/>
            </a:avLst>
          </a:prstGeom>
          <a:solidFill>
            <a:srgbClr val="ECFBF6"/>
          </a:solidFill>
          <a:ln/>
        </p:spPr>
      </p:sp>
      <p:sp>
        <p:nvSpPr>
          <p:cNvPr id="17" name="Text 15"/>
          <p:cNvSpPr/>
          <p:nvPr/>
        </p:nvSpPr>
        <p:spPr>
          <a:xfrm>
            <a:off x="6629400" y="423367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Redacted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629400" y="48188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Names, emails, phone numbers, addresses, Eircodes and PPSNs are stripped before any text reaches the AI, which runs under a zero-retention contract.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detail: the sub-processor list, AI transparency note and DPIA are all published at skilly.ie.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LANDS, AND HOW QUICKLY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price for the school, and a launch that takes an afternoon.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0" y="6547104"/>
            <a:ext cx="12188952" cy="13716"/>
          </a:xfrm>
          <a:prstGeom prst="rect">
            <a:avLst/>
          </a:prstGeom>
          <a:solidFill>
            <a:srgbClr val="E5E0D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83680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 Prime  ·  Primary wellbeing, made gentle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583680"/>
            <a:ext cx="594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6675120" cy="3246120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0CAB9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148840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 for every school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2560320"/>
            <a:ext cx="61264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lessons for 3rd–6th Class, across all five strands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 presenter mode — open it and teach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lesson as a printable plan: PowerPoint and PDF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Pupil reflections with feedback the teacher signs off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year plan and scheme of work for Rang 3–6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SSE, Cuntas Míosúil and DEIS evidence as you go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parent letter, in plain English</a:t>
            </a:r>
            <a:endParaRPr lang="en-US" sz="1150" dirty="0"/>
          </a:p>
          <a:p>
            <a:pPr marL="342900" indent="-342900">
              <a:lnSpc>
                <a:spcPct val="135000"/>
              </a:lnSpc>
              <a:buSzPct val="100000"/>
              <a:buChar char="✓"/>
            </a:pPr>
            <a:r>
              <a:rPr lang="en-US" sz="1150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lesson and prompt available in Irish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452360" y="1920240"/>
            <a:ext cx="41605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0" y="2194560"/>
            <a:ext cx="420624" cy="420624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0" y="2194560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229600" y="212140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us your class list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0" y="2432304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CSV. We set the school up.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452360" y="3035808"/>
            <a:ext cx="41605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680960" y="3310128"/>
            <a:ext cx="420624" cy="420624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17" name="Text 15"/>
          <p:cNvSpPr/>
          <p:nvPr/>
        </p:nvSpPr>
        <p:spPr>
          <a:xfrm>
            <a:off x="7680960" y="3310128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229600" y="323697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remote launch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0" y="354787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half an hour with your staff.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452360" y="4151376"/>
            <a:ext cx="41605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5E0D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680960" y="4425696"/>
            <a:ext cx="420624" cy="420624"/>
          </a:xfrm>
          <a:prstGeom prst="ellipse">
            <a:avLst/>
          </a:prstGeom>
          <a:solidFill>
            <a:srgbClr val="0CAB91"/>
          </a:solidFill>
          <a:ln/>
        </p:spPr>
      </p:sp>
      <p:sp>
        <p:nvSpPr>
          <p:cNvPr id="22" name="Text 20"/>
          <p:cNvSpPr/>
          <p:nvPr/>
        </p:nvSpPr>
        <p:spPr>
          <a:xfrm>
            <a:off x="7680960" y="442569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229600" y="4352544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2C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the first lesson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29600" y="46634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7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same week, on the whiteboard.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53492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FF6F1"/>
          </a:solidFill>
          <a:ln w="9525">
            <a:solidFill>
              <a:srgbClr val="EA532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8680" y="5349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A33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flat price per school, whatever your enrolment — no counting pupils, no per-module add-ons. DEIS discount available. Ask us for your school's number.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AB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54480" y="4206240"/>
            <a:ext cx="4023360" cy="4023360"/>
          </a:xfrm>
          <a:prstGeom prst="ellipse">
            <a:avLst/>
          </a:prstGeom>
          <a:solidFill>
            <a:srgbClr val="076E5C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-1188720"/>
            <a:ext cx="3291840" cy="329184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73736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 look before you talk to anyone.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69748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demo drops you straight into a real primary school — lessons, pupil view, coordinator portal — with no sign-up and nothing to install.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3749040"/>
            <a:ext cx="411480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749040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6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skilly.ie/demo/prime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45720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8F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book a 30-minute walkthrough and we'll go through it with your team.
</a:t>
            </a:r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skillycare@skillysolutions.com
</a:t>
            </a:r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8F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+353 87 418 8829
</a:t>
            </a:r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skilly.ie/prime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630936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DEA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Skillscan Limited · CRO 565995 · VAT IE3375591CH · Foxrock, Dublin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Skilly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Skilly Prime — primary wellbeing, made gentle</dc:title>
  <dc:subject>PptxGenJS Presentation</dc:subject>
  <dc:creator>Skillscan Limited</dc:creator>
  <cp:lastModifiedBy>Skillscan Limited</cp:lastModifiedBy>
  <cp:revision>1</cp:revision>
  <dcterms:created xsi:type="dcterms:W3CDTF">2026-09-15T15:55:59Z</dcterms:created>
  <dcterms:modified xsi:type="dcterms:W3CDTF">2026-09-15T15:55:59Z</dcterms:modified>
</cp:coreProperties>
</file>